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413" r:id="rId2"/>
    <p:sldId id="311" r:id="rId3"/>
    <p:sldId id="336" r:id="rId4"/>
    <p:sldId id="419" r:id="rId5"/>
    <p:sldId id="277" r:id="rId6"/>
    <p:sldId id="445" r:id="rId7"/>
    <p:sldId id="446" r:id="rId8"/>
    <p:sldId id="376" r:id="rId9"/>
    <p:sldId id="378" r:id="rId10"/>
    <p:sldId id="414" r:id="rId11"/>
    <p:sldId id="313" r:id="rId12"/>
    <p:sldId id="281" r:id="rId13"/>
    <p:sldId id="318" r:id="rId14"/>
    <p:sldId id="361" r:id="rId15"/>
    <p:sldId id="447" r:id="rId16"/>
    <p:sldId id="417" r:id="rId17"/>
    <p:sldId id="418" r:id="rId18"/>
    <p:sldId id="262" r:id="rId19"/>
    <p:sldId id="320" r:id="rId20"/>
    <p:sldId id="287" r:id="rId21"/>
    <p:sldId id="314" r:id="rId22"/>
    <p:sldId id="363" r:id="rId23"/>
    <p:sldId id="448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8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D0CA"/>
    <a:srgbClr val="3FDFFF"/>
    <a:srgbClr val="2A9995"/>
    <a:srgbClr val="01E2BC"/>
    <a:srgbClr val="7DD1FF"/>
    <a:srgbClr val="0D1325"/>
    <a:srgbClr val="8EE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4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350" y="58"/>
      </p:cViewPr>
      <p:guideLst>
        <p:guide orient="horz" pos="2150"/>
        <p:guide pos="3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195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551791655341402"/>
          <c:y val="0.18375800153657601"/>
          <c:w val="0.50337612788981401"/>
          <c:h val="0.56913626478339396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0800" cap="rnd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产品换代</c:v>
                </c:pt>
                <c:pt idx="1">
                  <c:v>产品销售</c:v>
                </c:pt>
                <c:pt idx="2">
                  <c:v>新产品开发</c:v>
                </c:pt>
                <c:pt idx="3">
                  <c:v>个性化定制</c:v>
                </c:pt>
                <c:pt idx="4">
                  <c:v>云端互联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20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5C-4492-8898-6FA5EDDB897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38100" cap="rnd" cmpd="sng" algn="ctr">
              <a:gradFill>
                <a:gsLst>
                  <a:gs pos="0">
                    <a:srgbClr val="03D4A8"/>
                  </a:gs>
                  <a:gs pos="25000">
                    <a:srgbClr val="21D6E0"/>
                  </a:gs>
                  <a:gs pos="75000">
                    <a:srgbClr val="0087E6"/>
                  </a:gs>
                  <a:gs pos="100000">
                    <a:srgbClr val="005CBF"/>
                  </a:gs>
                </a:gsLst>
                <a:lin ang="5400000" scaled="0"/>
              </a:gra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产品换代</c:v>
                </c:pt>
                <c:pt idx="1">
                  <c:v>产品销售</c:v>
                </c:pt>
                <c:pt idx="2">
                  <c:v>新产品开发</c:v>
                </c:pt>
                <c:pt idx="3">
                  <c:v>个性化定制</c:v>
                </c:pt>
                <c:pt idx="4">
                  <c:v>云端互联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30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5C-4492-8898-6FA5EDDB89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4022976"/>
        <c:axId val="304024152"/>
      </c:radarChart>
      <c:catAx>
        <c:axId val="304022976"/>
        <c:scaling>
          <c:orientation val="minMax"/>
        </c:scaling>
        <c:delete val="0"/>
        <c:axPos val="b"/>
        <c:numFmt formatCode="m/d/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2000" b="0" i="0" u="none" strike="noStrike" kern="1200" cap="none" spc="0" normalizeH="0" baseline="0">
                <a:solidFill>
                  <a:schemeClr val="bg1"/>
                </a:solidFill>
                <a:uFill>
                  <a:solidFill>
                    <a:schemeClr val="bg1"/>
                  </a:solidFill>
                </a:uFill>
                <a:latin typeface="+mn-lt"/>
                <a:ea typeface="+mn-ea"/>
                <a:cs typeface="+mn-ea"/>
                <a:sym typeface="+mn-lt"/>
              </a:defRPr>
            </a:pPr>
            <a:endParaRPr lang="zh-CN"/>
          </a:p>
        </c:txPr>
        <c:crossAx val="304024152"/>
        <c:crosses val="autoZero"/>
        <c:auto val="1"/>
        <c:lblAlgn val="ctr"/>
        <c:lblOffset val="100"/>
        <c:noMultiLvlLbl val="0"/>
      </c:catAx>
      <c:valAx>
        <c:axId val="3040241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04022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CDDB4-6553-4F69-92A5-864D7528836E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39D0A-ED8E-4A87-BA33-B024370FBD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044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8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AD4C7-00E1-484E-ADC6-80BED9BCD7E0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AD4C7-00E1-484E-ADC6-80BED9BCD7E0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AD4C7-00E1-484E-ADC6-80BED9BCD7E0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AD4C7-00E1-484E-ADC6-80BED9BCD7E0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AD4C7-00E1-484E-ADC6-80BED9BCD7E0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AD4C7-00E1-484E-ADC6-80BED9BCD7E0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AD4C7-00E1-484E-ADC6-80BED9BCD7E0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AD4C7-00E1-484E-ADC6-80BED9BCD7E0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AD4C7-00E1-484E-ADC6-80BED9BCD7E0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8AD4C7-00E1-484E-ADC6-80BED9BCD7E0}" type="datetimeFigureOut">
              <a:rPr lang="zh-CN" altLang="en-US" smtClean="0"/>
              <a:t>2022/5/21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file:///D:\Program%20Files%20(x86)\QQdata\582476678\Image\C2C\A8AE6DACF01FFA866FE2FF872B09361E.jp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11874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Picture 3" descr="C:\Users\Maibenben\Desktop\dc8fff974ce70639c792d68b04c2e7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74" y="2352325"/>
            <a:ext cx="12192000" cy="242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aibenben\Desktop\未标题-4 副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36" y="-11906"/>
            <a:ext cx="3136928" cy="26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54"/>
          <p:cNvSpPr txBox="1"/>
          <p:nvPr/>
        </p:nvSpPr>
        <p:spPr>
          <a:xfrm>
            <a:off x="1682340" y="5793792"/>
            <a:ext cx="88035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8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chemeClr val="bg1">
                        <a:lumMod val="65000"/>
                      </a:schemeClr>
                    </a:gs>
                    <a:gs pos="47000">
                      <a:srgbClr val="E6E6E6"/>
                    </a:gs>
                    <a:gs pos="85001">
                      <a:schemeClr val="bg1">
                        <a:lumMod val="65000"/>
                      </a:schemeClr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88900">
                    <a:srgbClr val="073780">
                      <a:alpha val="58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演讲人：臻星途</a:t>
            </a:r>
            <a:r>
              <a:rPr lang="en-US" altLang="zh-CN" sz="18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chemeClr val="bg1">
                        <a:lumMod val="65000"/>
                      </a:schemeClr>
                    </a:gs>
                    <a:gs pos="47000">
                      <a:srgbClr val="E6E6E6"/>
                    </a:gs>
                    <a:gs pos="85001">
                      <a:schemeClr val="bg1">
                        <a:lumMod val="65000"/>
                      </a:schemeClr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88900">
                    <a:srgbClr val="073780">
                      <a:alpha val="58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-</a:t>
            </a:r>
            <a:r>
              <a:rPr lang="zh-CN" altLang="en-US" sz="18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chemeClr val="bg1">
                        <a:lumMod val="65000"/>
                      </a:schemeClr>
                    </a:gs>
                    <a:gs pos="47000">
                      <a:srgbClr val="E6E6E6"/>
                    </a:gs>
                    <a:gs pos="85001">
                      <a:schemeClr val="bg1">
                        <a:lumMod val="65000"/>
                      </a:schemeClr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88900">
                    <a:srgbClr val="073780">
                      <a:alpha val="58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何峰标   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682340" y="3657697"/>
            <a:ext cx="8803572" cy="400110"/>
            <a:chOff x="1682340" y="3673463"/>
            <a:chExt cx="8803572" cy="400110"/>
          </a:xfrm>
        </p:grpSpPr>
        <p:sp>
          <p:nvSpPr>
            <p:cNvPr id="5" name="文本框 54"/>
            <p:cNvSpPr txBox="1"/>
            <p:nvPr/>
          </p:nvSpPr>
          <p:spPr>
            <a:xfrm>
              <a:off x="1682340" y="3673463"/>
              <a:ext cx="88035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342900" indent="-342900">
                <a:buFont typeface="Wingdings" panose="05000000000000000000" pitchFamily="2" charset="2"/>
                <a:buChar char="Ø"/>
                <a:defRPr sz="2400">
                  <a:gradFill>
                    <a:gsLst>
                      <a:gs pos="0">
                        <a:schemeClr val="bg1"/>
                      </a:gs>
                      <a:gs pos="100000">
                        <a:srgbClr val="2A9995"/>
                      </a:gs>
                    </a:gsLst>
                    <a:lin ang="5400000" scaled="1"/>
                  </a:gradFill>
                  <a:effectLst>
                    <a:glow rad="88900">
                      <a:srgbClr val="073780">
                        <a:alpha val="58000"/>
                      </a:srgbClr>
                    </a:glow>
                  </a:effectLst>
                  <a:latin typeface="经典综艺体简" panose="02010609000101010101" pitchFamily="49" charset="-122"/>
                  <a:ea typeface="经典综艺体简" panose="02010609000101010101" pitchFamily="49" charset="-122"/>
                  <a:cs typeface="经典综艺体简" panose="02010609000101010101" pitchFamily="49" charset="-122"/>
                </a:defRPr>
              </a:lvl1pPr>
            </a:lstStyle>
            <a:p>
              <a:pPr latinLnBrk="1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666666"/>
                  </a:solidFill>
                  <a:effectLst/>
                  <a:latin typeface="tahoma" panose="020B0604030504040204" pitchFamily="34" charset="0"/>
                </a:rPr>
                <a:t>                    Intelligent Agriculture “Detection Station"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 flipH="1">
              <a:off x="1930400" y="3927628"/>
              <a:ext cx="1320800" cy="0"/>
            </a:xfrm>
            <a:prstGeom prst="line">
              <a:avLst/>
            </a:prstGeom>
            <a:ln w="6350" cap="rnd">
              <a:solidFill>
                <a:schemeClr val="accent1">
                  <a:lumMod val="60000"/>
                  <a:lumOff val="40000"/>
                </a:schemeClr>
              </a:solidFill>
              <a:round/>
              <a:headEnd type="none" w="lg" len="lg"/>
              <a:tailEnd type="oval" w="lg" len="lg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8869208" y="3927628"/>
              <a:ext cx="1320800" cy="0"/>
            </a:xfrm>
            <a:prstGeom prst="line">
              <a:avLst/>
            </a:prstGeom>
            <a:ln w="6350" cap="rnd">
              <a:solidFill>
                <a:schemeClr val="accent1">
                  <a:lumMod val="60000"/>
                  <a:lumOff val="40000"/>
                </a:schemeClr>
              </a:solidFill>
              <a:round/>
              <a:headEnd type="oval" w="lg" len="lg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54"/>
          <p:cNvSpPr txBox="1"/>
          <p:nvPr/>
        </p:nvSpPr>
        <p:spPr>
          <a:xfrm>
            <a:off x="1682340" y="4276518"/>
            <a:ext cx="8803572" cy="39878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2000" b="1" spc="3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新时代农业劳动者的电子“  云中眸 ”</a:t>
            </a:r>
          </a:p>
        </p:txBody>
      </p:sp>
      <p:pic>
        <p:nvPicPr>
          <p:cNvPr id="7" name="图片 6" descr="智能农业“检测站”&#10;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876" y="2318743"/>
            <a:ext cx="9334500" cy="942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1359894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4655" y="212915"/>
            <a:ext cx="1899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产品战略</a:t>
            </a:r>
          </a:p>
        </p:txBody>
      </p:sp>
      <p:grpSp>
        <p:nvGrpSpPr>
          <p:cNvPr id="50" name="组合 49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51" name="任意多边形 5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平行四边形 5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TextBox 91"/>
          <p:cNvSpPr txBox="1"/>
          <p:nvPr/>
        </p:nvSpPr>
        <p:spPr>
          <a:xfrm>
            <a:off x="4318000" y="1494790"/>
            <a:ext cx="5441315" cy="11988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体积</a:t>
            </a:r>
            <a:r>
              <a:rPr lang="en-US" altLang="zh-CN" sz="7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小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，</a:t>
            </a:r>
            <a:r>
              <a:rPr lang="en-US" altLang="zh-CN" sz="7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高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效化，</a:t>
            </a:r>
            <a:r>
              <a:rPr lang="en-US" altLang="zh-CN" sz="7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易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安装</a:t>
            </a:r>
          </a:p>
        </p:txBody>
      </p:sp>
      <p:sp>
        <p:nvSpPr>
          <p:cNvPr id="3" name="TextBox 91"/>
          <p:cNvSpPr txBox="1"/>
          <p:nvPr>
            <p:custDataLst>
              <p:tags r:id="rId1"/>
            </p:custDataLst>
          </p:nvPr>
        </p:nvSpPr>
        <p:spPr>
          <a:xfrm>
            <a:off x="1641475" y="4876165"/>
            <a:ext cx="4197350" cy="11988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面向</a:t>
            </a:r>
            <a:r>
              <a:rPr lang="zh-CN" sz="7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多</a:t>
            </a:r>
            <a:r>
              <a:rPr 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领域，</a:t>
            </a:r>
            <a:r>
              <a:rPr lang="zh-CN" sz="7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多</a:t>
            </a:r>
            <a:r>
              <a:rPr 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场景</a:t>
            </a:r>
          </a:p>
        </p:txBody>
      </p:sp>
      <p:sp>
        <p:nvSpPr>
          <p:cNvPr id="4" name="TextBox 91"/>
          <p:cNvSpPr txBox="1"/>
          <p:nvPr/>
        </p:nvSpPr>
        <p:spPr>
          <a:xfrm>
            <a:off x="2880360" y="3154680"/>
            <a:ext cx="5405120" cy="11988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zh-CN" altLang="en-US" sz="7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简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明化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，</a:t>
            </a:r>
            <a:r>
              <a:rPr lang="zh-CN" altLang="en-US" sz="7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易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操作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，</a:t>
            </a:r>
            <a:r>
              <a:rPr lang="zh-CN" altLang="en-US" sz="72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便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携带</a:t>
            </a:r>
          </a:p>
        </p:txBody>
      </p:sp>
      <p:pic>
        <p:nvPicPr>
          <p:cNvPr id="11" name="图片 10" descr="lainatu_18e168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000">
            <a:off x="7388225" y="-4585970"/>
            <a:ext cx="10058400" cy="10058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11802" y="623098"/>
            <a:ext cx="8235504" cy="5611803"/>
            <a:chOff x="1968363" y="1094697"/>
            <a:chExt cx="8235504" cy="561180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363" y="1094697"/>
              <a:ext cx="8235504" cy="5611803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5241057" y="2534059"/>
              <a:ext cx="1709886" cy="1709885"/>
              <a:chOff x="1413324" y="1664562"/>
              <a:chExt cx="1381545" cy="1381544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 12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59"/>
              <p:cNvSpPr txBox="1"/>
              <p:nvPr/>
            </p:nvSpPr>
            <p:spPr>
              <a:xfrm>
                <a:off x="1754599" y="2018538"/>
                <a:ext cx="703545" cy="671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cs typeface="+mn-ea"/>
                    <a:sym typeface="+mn-lt"/>
                  </a:rPr>
                  <a:t>02</a:t>
                </a:r>
                <a:endParaRPr lang="zh-CN" altLang="en-US" sz="48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6" name="TextBox 198"/>
          <p:cNvSpPr txBox="1"/>
          <p:nvPr/>
        </p:nvSpPr>
        <p:spPr>
          <a:xfrm>
            <a:off x="3482434" y="774729"/>
            <a:ext cx="522713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36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25400">
                    <a:schemeClr val="accent2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商业简介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4" name="任意多边形 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4655" y="21291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目标市场</a:t>
            </a:r>
          </a:p>
        </p:txBody>
      </p:sp>
      <p:sp>
        <p:nvSpPr>
          <p:cNvPr id="42" name="淘宝网Chenying0907出品 48"/>
          <p:cNvSpPr txBox="1"/>
          <p:nvPr/>
        </p:nvSpPr>
        <p:spPr>
          <a:xfrm>
            <a:off x="8123929" y="1202969"/>
            <a:ext cx="3385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3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</a:rPr>
              <a:t>电子工程师、爱好者</a:t>
            </a:r>
          </a:p>
        </p:txBody>
      </p:sp>
      <p:sp>
        <p:nvSpPr>
          <p:cNvPr id="43" name="淘宝网Chenying0907出品 80"/>
          <p:cNvSpPr txBox="1"/>
          <p:nvPr/>
        </p:nvSpPr>
        <p:spPr>
          <a:xfrm>
            <a:off x="592408" y="4006605"/>
            <a:ext cx="309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3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</a:rPr>
              <a:t>外出维修人员使用</a:t>
            </a:r>
          </a:p>
        </p:txBody>
      </p:sp>
      <p:sp>
        <p:nvSpPr>
          <p:cNvPr id="44" name="淘宝网Chenying0907出品 83"/>
          <p:cNvSpPr txBox="1"/>
          <p:nvPr/>
        </p:nvSpPr>
        <p:spPr>
          <a:xfrm>
            <a:off x="8250925" y="3948174"/>
            <a:ext cx="3131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3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</a:rPr>
              <a:t>电子维修室工作室</a:t>
            </a:r>
            <a:r>
              <a:rPr lang="en-US" altLang="zh-CN" sz="2400" b="1" spc="3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</a:rPr>
              <a:t>    </a:t>
            </a:r>
          </a:p>
        </p:txBody>
      </p:sp>
      <p:sp>
        <p:nvSpPr>
          <p:cNvPr id="50" name="淘宝网Chenying0907出品 45"/>
          <p:cNvSpPr txBox="1"/>
          <p:nvPr/>
        </p:nvSpPr>
        <p:spPr>
          <a:xfrm>
            <a:off x="448575" y="1202969"/>
            <a:ext cx="3385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spc="30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</a:rPr>
              <a:t>电子工程师外出研发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9" y="4542347"/>
            <a:ext cx="2746501" cy="20560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4" y="1902886"/>
            <a:ext cx="2720882" cy="1813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314" y="4560169"/>
            <a:ext cx="2891556" cy="1993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01"/>
          <a:stretch>
            <a:fillRect/>
          </a:stretch>
        </p:blipFill>
        <p:spPr>
          <a:xfrm>
            <a:off x="8468857" y="1877073"/>
            <a:ext cx="2757662" cy="18397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4" name="组合 68"/>
          <p:cNvGrpSpPr/>
          <p:nvPr/>
        </p:nvGrpSpPr>
        <p:grpSpPr bwMode="auto">
          <a:xfrm>
            <a:off x="4540414" y="2185089"/>
            <a:ext cx="3060576" cy="2851150"/>
            <a:chOff x="0" y="0"/>
            <a:chExt cx="1854201" cy="1763712"/>
          </a:xfr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75" name="Freeform 30"/>
            <p:cNvSpPr>
              <a:spLocks noChangeArrowheads="1"/>
            </p:cNvSpPr>
            <p:nvPr/>
          </p:nvSpPr>
          <p:spPr bwMode="auto">
            <a:xfrm>
              <a:off x="439738" y="7937"/>
              <a:ext cx="395288" cy="187325"/>
            </a:xfrm>
            <a:custGeom>
              <a:avLst/>
              <a:gdLst>
                <a:gd name="T0" fmla="*/ 0 w 105"/>
                <a:gd name="T1" fmla="*/ 2147483646 h 50"/>
                <a:gd name="T2" fmla="*/ 2147483646 w 105"/>
                <a:gd name="T3" fmla="*/ 0 h 50"/>
                <a:gd name="T4" fmla="*/ 2147483646 w 105"/>
                <a:gd name="T5" fmla="*/ 2147483646 h 50"/>
                <a:gd name="T6" fmla="*/ 2147483646 w 105"/>
                <a:gd name="T7" fmla="*/ 2147483646 h 50"/>
                <a:gd name="T8" fmla="*/ 0 w 105"/>
                <a:gd name="T9" fmla="*/ 2147483646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50"/>
                <a:gd name="T17" fmla="*/ 105 w 105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50">
                  <a:moveTo>
                    <a:pt x="0" y="40"/>
                  </a:moveTo>
                  <a:cubicBezTo>
                    <a:pt x="32" y="20"/>
                    <a:pt x="67" y="5"/>
                    <a:pt x="105" y="0"/>
                  </a:cubicBezTo>
                  <a:cubicBezTo>
                    <a:pt x="101" y="13"/>
                    <a:pt x="98" y="27"/>
                    <a:pt x="95" y="40"/>
                  </a:cubicBezTo>
                  <a:cubicBezTo>
                    <a:pt x="88" y="41"/>
                    <a:pt x="81" y="45"/>
                    <a:pt x="75" y="50"/>
                  </a:cubicBezTo>
                  <a:cubicBezTo>
                    <a:pt x="50" y="46"/>
                    <a:pt x="25" y="43"/>
                    <a:pt x="0" y="40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6" name="Freeform 31"/>
            <p:cNvSpPr>
              <a:spLocks noChangeArrowheads="1"/>
            </p:cNvSpPr>
            <p:nvPr/>
          </p:nvSpPr>
          <p:spPr bwMode="auto">
            <a:xfrm>
              <a:off x="854075" y="0"/>
              <a:ext cx="288925" cy="176212"/>
            </a:xfrm>
            <a:custGeom>
              <a:avLst/>
              <a:gdLst>
                <a:gd name="T0" fmla="*/ 2147483646 w 77"/>
                <a:gd name="T1" fmla="*/ 2147483646 h 47"/>
                <a:gd name="T2" fmla="*/ 2147483646 w 77"/>
                <a:gd name="T3" fmla="*/ 2147483646 h 47"/>
                <a:gd name="T4" fmla="*/ 0 w 77"/>
                <a:gd name="T5" fmla="*/ 2147483646 h 47"/>
                <a:gd name="T6" fmla="*/ 2147483646 w 77"/>
                <a:gd name="T7" fmla="*/ 2147483646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7"/>
                <a:gd name="T13" fmla="*/ 0 h 47"/>
                <a:gd name="T14" fmla="*/ 77 w 77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7" h="47">
                  <a:moveTo>
                    <a:pt x="11" y="2"/>
                  </a:moveTo>
                  <a:cubicBezTo>
                    <a:pt x="33" y="0"/>
                    <a:pt x="56" y="2"/>
                    <a:pt x="77" y="8"/>
                  </a:cubicBezTo>
                  <a:cubicBezTo>
                    <a:pt x="50" y="18"/>
                    <a:pt x="24" y="30"/>
                    <a:pt x="0" y="47"/>
                  </a:cubicBezTo>
                  <a:cubicBezTo>
                    <a:pt x="3" y="31"/>
                    <a:pt x="7" y="16"/>
                    <a:pt x="11" y="2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7" name="Freeform 33"/>
            <p:cNvSpPr>
              <a:spLocks noChangeArrowheads="1"/>
            </p:cNvSpPr>
            <p:nvPr/>
          </p:nvSpPr>
          <p:spPr bwMode="auto">
            <a:xfrm>
              <a:off x="873125" y="60325"/>
              <a:ext cx="661988" cy="511175"/>
            </a:xfrm>
            <a:custGeom>
              <a:avLst/>
              <a:gdLst>
                <a:gd name="T0" fmla="*/ 0 w 176"/>
                <a:gd name="T1" fmla="*/ 2147483646 h 136"/>
                <a:gd name="T2" fmla="*/ 2147483646 w 176"/>
                <a:gd name="T3" fmla="*/ 0 h 136"/>
                <a:gd name="T4" fmla="*/ 2147483646 w 176"/>
                <a:gd name="T5" fmla="*/ 2147483646 h 136"/>
                <a:gd name="T6" fmla="*/ 2147483646 w 176"/>
                <a:gd name="T7" fmla="*/ 2147483646 h 136"/>
                <a:gd name="T8" fmla="*/ 2147483646 w 176"/>
                <a:gd name="T9" fmla="*/ 2147483646 h 136"/>
                <a:gd name="T10" fmla="*/ 0 w 176"/>
                <a:gd name="T11" fmla="*/ 2147483646 h 1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6"/>
                <a:gd name="T19" fmla="*/ 0 h 136"/>
                <a:gd name="T20" fmla="*/ 176 w 176"/>
                <a:gd name="T21" fmla="*/ 136 h 1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6" h="136">
                  <a:moveTo>
                    <a:pt x="0" y="45"/>
                  </a:moveTo>
                  <a:cubicBezTo>
                    <a:pt x="30" y="24"/>
                    <a:pt x="64" y="9"/>
                    <a:pt x="100" y="0"/>
                  </a:cubicBezTo>
                  <a:cubicBezTo>
                    <a:pt x="127" y="9"/>
                    <a:pt x="151" y="25"/>
                    <a:pt x="172" y="44"/>
                  </a:cubicBezTo>
                  <a:cubicBezTo>
                    <a:pt x="172" y="75"/>
                    <a:pt x="176" y="106"/>
                    <a:pt x="170" y="136"/>
                  </a:cubicBezTo>
                  <a:cubicBezTo>
                    <a:pt x="161" y="131"/>
                    <a:pt x="155" y="123"/>
                    <a:pt x="147" y="117"/>
                  </a:cubicBezTo>
                  <a:cubicBezTo>
                    <a:pt x="105" y="82"/>
                    <a:pt x="53" y="60"/>
                    <a:pt x="0" y="45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8" name="Freeform 34"/>
            <p:cNvSpPr>
              <a:spLocks noChangeArrowheads="1"/>
            </p:cNvSpPr>
            <p:nvPr/>
          </p:nvSpPr>
          <p:spPr bwMode="auto">
            <a:xfrm>
              <a:off x="184150" y="214312"/>
              <a:ext cx="541338" cy="782637"/>
            </a:xfrm>
            <a:custGeom>
              <a:avLst/>
              <a:gdLst>
                <a:gd name="T0" fmla="*/ 0 w 144"/>
                <a:gd name="T1" fmla="*/ 2147483646 h 208"/>
                <a:gd name="T2" fmla="*/ 2147483646 w 144"/>
                <a:gd name="T3" fmla="*/ 2147483646 h 208"/>
                <a:gd name="T4" fmla="*/ 2147483646 w 144"/>
                <a:gd name="T5" fmla="*/ 2147483646 h 208"/>
                <a:gd name="T6" fmla="*/ 2147483646 w 144"/>
                <a:gd name="T7" fmla="*/ 2147483646 h 208"/>
                <a:gd name="T8" fmla="*/ 2147483646 w 144"/>
                <a:gd name="T9" fmla="*/ 2147483646 h 208"/>
                <a:gd name="T10" fmla="*/ 0 w 144"/>
                <a:gd name="T11" fmla="*/ 2147483646 h 2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4"/>
                <a:gd name="T19" fmla="*/ 0 h 208"/>
                <a:gd name="T20" fmla="*/ 144 w 144"/>
                <a:gd name="T21" fmla="*/ 208 h 2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4" h="208">
                  <a:moveTo>
                    <a:pt x="0" y="62"/>
                  </a:moveTo>
                  <a:cubicBezTo>
                    <a:pt x="12" y="39"/>
                    <a:pt x="29" y="19"/>
                    <a:pt x="48" y="2"/>
                  </a:cubicBezTo>
                  <a:cubicBezTo>
                    <a:pt x="79" y="0"/>
                    <a:pt x="110" y="5"/>
                    <a:pt x="140" y="10"/>
                  </a:cubicBezTo>
                  <a:cubicBezTo>
                    <a:pt x="144" y="21"/>
                    <a:pt x="134" y="27"/>
                    <a:pt x="128" y="34"/>
                  </a:cubicBezTo>
                  <a:cubicBezTo>
                    <a:pt x="84" y="82"/>
                    <a:pt x="60" y="145"/>
                    <a:pt x="46" y="208"/>
                  </a:cubicBezTo>
                  <a:cubicBezTo>
                    <a:pt x="16" y="166"/>
                    <a:pt x="2" y="113"/>
                    <a:pt x="0" y="62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79" name="Freeform 37"/>
            <p:cNvSpPr>
              <a:spLocks noChangeArrowheads="1"/>
            </p:cNvSpPr>
            <p:nvPr/>
          </p:nvSpPr>
          <p:spPr bwMode="auto">
            <a:xfrm>
              <a:off x="820738" y="290512"/>
              <a:ext cx="673100" cy="923925"/>
            </a:xfrm>
            <a:custGeom>
              <a:avLst/>
              <a:gdLst>
                <a:gd name="T0" fmla="*/ 2147483646 w 179"/>
                <a:gd name="T1" fmla="*/ 2147483646 h 246"/>
                <a:gd name="T2" fmla="*/ 2147483646 w 179"/>
                <a:gd name="T3" fmla="*/ 0 h 246"/>
                <a:gd name="T4" fmla="*/ 2147483646 w 179"/>
                <a:gd name="T5" fmla="*/ 2147483646 h 246"/>
                <a:gd name="T6" fmla="*/ 2147483646 w 179"/>
                <a:gd name="T7" fmla="*/ 2147483646 h 246"/>
                <a:gd name="T8" fmla="*/ 2147483646 w 179"/>
                <a:gd name="T9" fmla="*/ 2147483646 h 246"/>
                <a:gd name="T10" fmla="*/ 2147483646 w 179"/>
                <a:gd name="T11" fmla="*/ 2147483646 h 246"/>
                <a:gd name="T12" fmla="*/ 2147483646 w 179"/>
                <a:gd name="T13" fmla="*/ 2147483646 h 2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9"/>
                <a:gd name="T22" fmla="*/ 0 h 246"/>
                <a:gd name="T23" fmla="*/ 179 w 179"/>
                <a:gd name="T24" fmla="*/ 246 h 2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9" h="246">
                  <a:moveTo>
                    <a:pt x="6" y="42"/>
                  </a:moveTo>
                  <a:cubicBezTo>
                    <a:pt x="6" y="28"/>
                    <a:pt x="0" y="10"/>
                    <a:pt x="14" y="0"/>
                  </a:cubicBezTo>
                  <a:cubicBezTo>
                    <a:pt x="71" y="16"/>
                    <a:pt x="127" y="42"/>
                    <a:pt x="170" y="84"/>
                  </a:cubicBezTo>
                  <a:cubicBezTo>
                    <a:pt x="168" y="96"/>
                    <a:pt x="170" y="108"/>
                    <a:pt x="179" y="116"/>
                  </a:cubicBezTo>
                  <a:cubicBezTo>
                    <a:pt x="171" y="161"/>
                    <a:pt x="156" y="206"/>
                    <a:pt x="132" y="246"/>
                  </a:cubicBezTo>
                  <a:cubicBezTo>
                    <a:pt x="126" y="246"/>
                    <a:pt x="120" y="246"/>
                    <a:pt x="114" y="246"/>
                  </a:cubicBezTo>
                  <a:cubicBezTo>
                    <a:pt x="57" y="192"/>
                    <a:pt x="13" y="121"/>
                    <a:pt x="6" y="42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0" name="Freeform 38"/>
            <p:cNvSpPr>
              <a:spLocks noChangeArrowheads="1"/>
            </p:cNvSpPr>
            <p:nvPr/>
          </p:nvSpPr>
          <p:spPr bwMode="auto">
            <a:xfrm>
              <a:off x="1576388" y="285750"/>
              <a:ext cx="277813" cy="766762"/>
            </a:xfrm>
            <a:custGeom>
              <a:avLst/>
              <a:gdLst>
                <a:gd name="T0" fmla="*/ 2147483646 w 74"/>
                <a:gd name="T1" fmla="*/ 0 h 204"/>
                <a:gd name="T2" fmla="*/ 2147483646 w 74"/>
                <a:gd name="T3" fmla="*/ 2147483646 h 204"/>
                <a:gd name="T4" fmla="*/ 2147483646 w 74"/>
                <a:gd name="T5" fmla="*/ 2147483646 h 204"/>
                <a:gd name="T6" fmla="*/ 0 w 74"/>
                <a:gd name="T7" fmla="*/ 2147483646 h 204"/>
                <a:gd name="T8" fmla="*/ 2147483646 w 74"/>
                <a:gd name="T9" fmla="*/ 0 h 2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204"/>
                <a:gd name="T17" fmla="*/ 74 w 74"/>
                <a:gd name="T18" fmla="*/ 204 h 20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204">
                  <a:moveTo>
                    <a:pt x="2" y="0"/>
                  </a:moveTo>
                  <a:cubicBezTo>
                    <a:pt x="51" y="54"/>
                    <a:pt x="74" y="132"/>
                    <a:pt x="57" y="204"/>
                  </a:cubicBezTo>
                  <a:cubicBezTo>
                    <a:pt x="47" y="170"/>
                    <a:pt x="31" y="138"/>
                    <a:pt x="11" y="110"/>
                  </a:cubicBezTo>
                  <a:cubicBezTo>
                    <a:pt x="18" y="97"/>
                    <a:pt x="12" y="81"/>
                    <a:pt x="0" y="74"/>
                  </a:cubicBezTo>
                  <a:cubicBezTo>
                    <a:pt x="2" y="49"/>
                    <a:pt x="2" y="25"/>
                    <a:pt x="2" y="0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1" name="Freeform 41"/>
            <p:cNvSpPr>
              <a:spLocks noChangeArrowheads="1"/>
            </p:cNvSpPr>
            <p:nvPr/>
          </p:nvSpPr>
          <p:spPr bwMode="auto">
            <a:xfrm>
              <a:off x="422275" y="323850"/>
              <a:ext cx="796925" cy="1157287"/>
            </a:xfrm>
            <a:custGeom>
              <a:avLst/>
              <a:gdLst>
                <a:gd name="T0" fmla="*/ 2147483646 w 212"/>
                <a:gd name="T1" fmla="*/ 2147483646 h 308"/>
                <a:gd name="T2" fmla="*/ 2147483646 w 212"/>
                <a:gd name="T3" fmla="*/ 0 h 308"/>
                <a:gd name="T4" fmla="*/ 2147483646 w 212"/>
                <a:gd name="T5" fmla="*/ 2147483646 h 308"/>
                <a:gd name="T6" fmla="*/ 2147483646 w 212"/>
                <a:gd name="T7" fmla="*/ 2147483646 h 308"/>
                <a:gd name="T8" fmla="*/ 2147483646 w 212"/>
                <a:gd name="T9" fmla="*/ 2147483646 h 308"/>
                <a:gd name="T10" fmla="*/ 2147483646 w 212"/>
                <a:gd name="T11" fmla="*/ 2147483646 h 308"/>
                <a:gd name="T12" fmla="*/ 2147483646 w 212"/>
                <a:gd name="T13" fmla="*/ 2147483646 h 308"/>
                <a:gd name="T14" fmla="*/ 2147483646 w 212"/>
                <a:gd name="T15" fmla="*/ 2147483646 h 308"/>
                <a:gd name="T16" fmla="*/ 0 w 212"/>
                <a:gd name="T17" fmla="*/ 2147483646 h 308"/>
                <a:gd name="T18" fmla="*/ 2147483646 w 212"/>
                <a:gd name="T19" fmla="*/ 2147483646 h 3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2"/>
                <a:gd name="T31" fmla="*/ 0 h 308"/>
                <a:gd name="T32" fmla="*/ 212 w 212"/>
                <a:gd name="T33" fmla="*/ 308 h 3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2" h="308">
                  <a:moveTo>
                    <a:pt x="83" y="7"/>
                  </a:moveTo>
                  <a:cubicBezTo>
                    <a:pt x="86" y="3"/>
                    <a:pt x="91" y="1"/>
                    <a:pt x="96" y="0"/>
                  </a:cubicBezTo>
                  <a:cubicBezTo>
                    <a:pt x="95" y="68"/>
                    <a:pt x="118" y="135"/>
                    <a:pt x="158" y="189"/>
                  </a:cubicBezTo>
                  <a:cubicBezTo>
                    <a:pt x="172" y="210"/>
                    <a:pt x="190" y="229"/>
                    <a:pt x="208" y="247"/>
                  </a:cubicBezTo>
                  <a:cubicBezTo>
                    <a:pt x="210" y="256"/>
                    <a:pt x="209" y="264"/>
                    <a:pt x="212" y="273"/>
                  </a:cubicBezTo>
                  <a:cubicBezTo>
                    <a:pt x="202" y="284"/>
                    <a:pt x="192" y="295"/>
                    <a:pt x="180" y="304"/>
                  </a:cubicBezTo>
                  <a:cubicBezTo>
                    <a:pt x="170" y="301"/>
                    <a:pt x="160" y="302"/>
                    <a:pt x="151" y="308"/>
                  </a:cubicBezTo>
                  <a:cubicBezTo>
                    <a:pt x="97" y="286"/>
                    <a:pt x="46" y="255"/>
                    <a:pt x="8" y="211"/>
                  </a:cubicBezTo>
                  <a:cubicBezTo>
                    <a:pt x="12" y="199"/>
                    <a:pt x="9" y="187"/>
                    <a:pt x="0" y="178"/>
                  </a:cubicBezTo>
                  <a:cubicBezTo>
                    <a:pt x="12" y="115"/>
                    <a:pt x="38" y="53"/>
                    <a:pt x="83" y="7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2" name="Freeform 44"/>
            <p:cNvSpPr>
              <a:spLocks noChangeArrowheads="1"/>
            </p:cNvSpPr>
            <p:nvPr/>
          </p:nvSpPr>
          <p:spPr bwMode="auto">
            <a:xfrm>
              <a:off x="0" y="546100"/>
              <a:ext cx="334963" cy="942975"/>
            </a:xfrm>
            <a:custGeom>
              <a:avLst/>
              <a:gdLst>
                <a:gd name="T0" fmla="*/ 2147483646 w 89"/>
                <a:gd name="T1" fmla="*/ 2147483646 h 251"/>
                <a:gd name="T2" fmla="*/ 2147483646 w 89"/>
                <a:gd name="T3" fmla="*/ 0 h 251"/>
                <a:gd name="T4" fmla="*/ 2147483646 w 89"/>
                <a:gd name="T5" fmla="*/ 2147483646 h 251"/>
                <a:gd name="T6" fmla="*/ 2147483646 w 89"/>
                <a:gd name="T7" fmla="*/ 2147483646 h 251"/>
                <a:gd name="T8" fmla="*/ 2147483646 w 89"/>
                <a:gd name="T9" fmla="*/ 2147483646 h 2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"/>
                <a:gd name="T16" fmla="*/ 0 h 251"/>
                <a:gd name="T17" fmla="*/ 89 w 89"/>
                <a:gd name="T18" fmla="*/ 251 h 2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" h="251">
                  <a:moveTo>
                    <a:pt x="88" y="251"/>
                  </a:moveTo>
                  <a:cubicBezTo>
                    <a:pt x="21" y="188"/>
                    <a:pt x="0" y="84"/>
                    <a:pt x="36" y="0"/>
                  </a:cubicBezTo>
                  <a:cubicBezTo>
                    <a:pt x="41" y="44"/>
                    <a:pt x="56" y="86"/>
                    <a:pt x="79" y="124"/>
                  </a:cubicBezTo>
                  <a:cubicBezTo>
                    <a:pt x="74" y="138"/>
                    <a:pt x="75" y="154"/>
                    <a:pt x="89" y="162"/>
                  </a:cubicBezTo>
                  <a:cubicBezTo>
                    <a:pt x="88" y="192"/>
                    <a:pt x="85" y="221"/>
                    <a:pt x="88" y="251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3" name="Freeform 47"/>
            <p:cNvSpPr>
              <a:spLocks noChangeArrowheads="1"/>
            </p:cNvSpPr>
            <p:nvPr/>
          </p:nvSpPr>
          <p:spPr bwMode="auto">
            <a:xfrm>
              <a:off x="1365250" y="714375"/>
              <a:ext cx="390525" cy="755650"/>
            </a:xfrm>
            <a:custGeom>
              <a:avLst/>
              <a:gdLst>
                <a:gd name="T0" fmla="*/ 2147483646 w 104"/>
                <a:gd name="T1" fmla="*/ 2147483646 h 201"/>
                <a:gd name="T2" fmla="*/ 2147483646 w 104"/>
                <a:gd name="T3" fmla="*/ 2147483646 h 201"/>
                <a:gd name="T4" fmla="*/ 2147483646 w 104"/>
                <a:gd name="T5" fmla="*/ 2147483646 h 201"/>
                <a:gd name="T6" fmla="*/ 2147483646 w 104"/>
                <a:gd name="T7" fmla="*/ 2147483646 h 201"/>
                <a:gd name="T8" fmla="*/ 2147483646 w 104"/>
                <a:gd name="T9" fmla="*/ 2147483646 h 201"/>
                <a:gd name="T10" fmla="*/ 0 w 104"/>
                <a:gd name="T11" fmla="*/ 2147483646 h 201"/>
                <a:gd name="T12" fmla="*/ 2147483646 w 104"/>
                <a:gd name="T13" fmla="*/ 2147483646 h 20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"/>
                <a:gd name="T22" fmla="*/ 0 h 201"/>
                <a:gd name="T23" fmla="*/ 104 w 104"/>
                <a:gd name="T24" fmla="*/ 201 h 20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" h="201">
                  <a:moveTo>
                    <a:pt x="48" y="13"/>
                  </a:moveTo>
                  <a:cubicBezTo>
                    <a:pt x="48" y="8"/>
                    <a:pt x="51" y="0"/>
                    <a:pt x="56" y="7"/>
                  </a:cubicBezTo>
                  <a:cubicBezTo>
                    <a:pt x="80" y="41"/>
                    <a:pt x="97" y="80"/>
                    <a:pt x="104" y="120"/>
                  </a:cubicBezTo>
                  <a:cubicBezTo>
                    <a:pt x="95" y="150"/>
                    <a:pt x="76" y="177"/>
                    <a:pt x="56" y="201"/>
                  </a:cubicBezTo>
                  <a:cubicBezTo>
                    <a:pt x="37" y="190"/>
                    <a:pt x="20" y="177"/>
                    <a:pt x="3" y="164"/>
                  </a:cubicBezTo>
                  <a:cubicBezTo>
                    <a:pt x="3" y="156"/>
                    <a:pt x="2" y="148"/>
                    <a:pt x="0" y="140"/>
                  </a:cubicBezTo>
                  <a:cubicBezTo>
                    <a:pt x="23" y="101"/>
                    <a:pt x="39" y="58"/>
                    <a:pt x="48" y="13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4" name="Freeform 52"/>
            <p:cNvSpPr>
              <a:spLocks noChangeArrowheads="1"/>
            </p:cNvSpPr>
            <p:nvPr/>
          </p:nvSpPr>
          <p:spPr bwMode="auto">
            <a:xfrm>
              <a:off x="379413" y="1146175"/>
              <a:ext cx="587375" cy="546100"/>
            </a:xfrm>
            <a:custGeom>
              <a:avLst/>
              <a:gdLst>
                <a:gd name="T0" fmla="*/ 2147483646 w 156"/>
                <a:gd name="T1" fmla="*/ 0 h 145"/>
                <a:gd name="T2" fmla="*/ 2147483646 w 156"/>
                <a:gd name="T3" fmla="*/ 2147483646 h 145"/>
                <a:gd name="T4" fmla="*/ 2147483646 w 156"/>
                <a:gd name="T5" fmla="*/ 2147483646 h 145"/>
                <a:gd name="T6" fmla="*/ 2147483646 w 156"/>
                <a:gd name="T7" fmla="*/ 2147483646 h 145"/>
                <a:gd name="T8" fmla="*/ 2147483646 w 156"/>
                <a:gd name="T9" fmla="*/ 2147483646 h 145"/>
                <a:gd name="T10" fmla="*/ 2147483646 w 156"/>
                <a:gd name="T11" fmla="*/ 0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6"/>
                <a:gd name="T19" fmla="*/ 0 h 145"/>
                <a:gd name="T20" fmla="*/ 156 w 156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6" h="145">
                  <a:moveTo>
                    <a:pt x="4" y="0"/>
                  </a:moveTo>
                  <a:cubicBezTo>
                    <a:pt x="46" y="46"/>
                    <a:pt x="99" y="79"/>
                    <a:pt x="155" y="103"/>
                  </a:cubicBezTo>
                  <a:cubicBezTo>
                    <a:pt x="155" y="105"/>
                    <a:pt x="156" y="108"/>
                    <a:pt x="156" y="110"/>
                  </a:cubicBezTo>
                  <a:cubicBezTo>
                    <a:pt x="130" y="126"/>
                    <a:pt x="101" y="137"/>
                    <a:pt x="71" y="145"/>
                  </a:cubicBezTo>
                  <a:cubicBezTo>
                    <a:pt x="47" y="135"/>
                    <a:pt x="23" y="124"/>
                    <a:pt x="4" y="106"/>
                  </a:cubicBezTo>
                  <a:cubicBezTo>
                    <a:pt x="0" y="90"/>
                    <a:pt x="3" y="17"/>
                    <a:pt x="4" y="0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5" name="Freeform 57"/>
            <p:cNvSpPr>
              <a:spLocks noChangeArrowheads="1"/>
            </p:cNvSpPr>
            <p:nvPr/>
          </p:nvSpPr>
          <p:spPr bwMode="auto">
            <a:xfrm>
              <a:off x="1123950" y="1373187"/>
              <a:ext cx="406400" cy="250825"/>
            </a:xfrm>
            <a:custGeom>
              <a:avLst/>
              <a:gdLst>
                <a:gd name="T0" fmla="*/ 2147483646 w 108"/>
                <a:gd name="T1" fmla="*/ 2147483646 h 67"/>
                <a:gd name="T2" fmla="*/ 2147483646 w 108"/>
                <a:gd name="T3" fmla="*/ 0 h 67"/>
                <a:gd name="T4" fmla="*/ 2147483646 w 108"/>
                <a:gd name="T5" fmla="*/ 2147483646 h 67"/>
                <a:gd name="T6" fmla="*/ 2147483646 w 108"/>
                <a:gd name="T7" fmla="*/ 2147483646 h 67"/>
                <a:gd name="T8" fmla="*/ 0 w 108"/>
                <a:gd name="T9" fmla="*/ 2147483646 h 67"/>
                <a:gd name="T10" fmla="*/ 2147483646 w 108"/>
                <a:gd name="T11" fmla="*/ 2147483646 h 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67"/>
                <a:gd name="T20" fmla="*/ 108 w 108"/>
                <a:gd name="T21" fmla="*/ 67 h 6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67">
                  <a:moveTo>
                    <a:pt x="36" y="4"/>
                  </a:moveTo>
                  <a:cubicBezTo>
                    <a:pt x="43" y="2"/>
                    <a:pt x="50" y="2"/>
                    <a:pt x="57" y="0"/>
                  </a:cubicBezTo>
                  <a:cubicBezTo>
                    <a:pt x="74" y="13"/>
                    <a:pt x="90" y="25"/>
                    <a:pt x="108" y="36"/>
                  </a:cubicBezTo>
                  <a:cubicBezTo>
                    <a:pt x="94" y="47"/>
                    <a:pt x="81" y="67"/>
                    <a:pt x="62" y="59"/>
                  </a:cubicBezTo>
                  <a:cubicBezTo>
                    <a:pt x="41" y="53"/>
                    <a:pt x="18" y="52"/>
                    <a:pt x="0" y="39"/>
                  </a:cubicBezTo>
                  <a:cubicBezTo>
                    <a:pt x="13" y="28"/>
                    <a:pt x="24" y="16"/>
                    <a:pt x="36" y="4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  <p:sp>
          <p:nvSpPr>
            <p:cNvPr id="86" name="Freeform 58"/>
            <p:cNvSpPr>
              <a:spLocks noChangeArrowheads="1"/>
            </p:cNvSpPr>
            <p:nvPr/>
          </p:nvSpPr>
          <p:spPr bwMode="auto">
            <a:xfrm>
              <a:off x="752475" y="1593850"/>
              <a:ext cx="574675" cy="169862"/>
            </a:xfrm>
            <a:custGeom>
              <a:avLst/>
              <a:gdLst>
                <a:gd name="T0" fmla="*/ 2147483646 w 153"/>
                <a:gd name="T1" fmla="*/ 0 h 45"/>
                <a:gd name="T2" fmla="*/ 2147483646 w 153"/>
                <a:gd name="T3" fmla="*/ 2147483646 h 45"/>
                <a:gd name="T4" fmla="*/ 0 w 153"/>
                <a:gd name="T5" fmla="*/ 2147483646 h 45"/>
                <a:gd name="T6" fmla="*/ 2147483646 w 153"/>
                <a:gd name="T7" fmla="*/ 2147483646 h 45"/>
                <a:gd name="T8" fmla="*/ 2147483646 w 153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3"/>
                <a:gd name="T16" fmla="*/ 0 h 45"/>
                <a:gd name="T17" fmla="*/ 153 w 153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3" h="45">
                  <a:moveTo>
                    <a:pt x="100" y="0"/>
                  </a:moveTo>
                  <a:cubicBezTo>
                    <a:pt x="117" y="5"/>
                    <a:pt x="135" y="10"/>
                    <a:pt x="153" y="14"/>
                  </a:cubicBezTo>
                  <a:cubicBezTo>
                    <a:pt x="107" y="38"/>
                    <a:pt x="51" y="45"/>
                    <a:pt x="0" y="33"/>
                  </a:cubicBezTo>
                  <a:cubicBezTo>
                    <a:pt x="22" y="26"/>
                    <a:pt x="43" y="17"/>
                    <a:pt x="63" y="5"/>
                  </a:cubicBezTo>
                  <a:cubicBezTo>
                    <a:pt x="75" y="13"/>
                    <a:pt x="91" y="12"/>
                    <a:pt x="100" y="0"/>
                  </a:cubicBezTo>
                  <a:close/>
                </a:path>
              </a:pathLst>
            </a:custGeom>
            <a:grpFill/>
            <a:ln w="254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  <a:bevel/>
            </a:ln>
          </p:spPr>
          <p:txBody>
            <a:bodyPr/>
            <a:lstStyle/>
            <a:p>
              <a:endParaRPr lang="zh-CN" altLang="en-US" sz="2400">
                <a:cs typeface="+mn-ea"/>
                <a:sym typeface="+mn-lt"/>
              </a:endParaRPr>
            </a:p>
          </p:txBody>
        </p:sp>
      </p:grpSp>
      <p:cxnSp>
        <p:nvCxnSpPr>
          <p:cNvPr id="87" name="Straight Connector 262"/>
          <p:cNvCxnSpPr/>
          <p:nvPr/>
        </p:nvCxnSpPr>
        <p:spPr>
          <a:xfrm flipV="1">
            <a:off x="7316200" y="1472937"/>
            <a:ext cx="917517" cy="1176968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262"/>
          <p:cNvCxnSpPr/>
          <p:nvPr/>
        </p:nvCxnSpPr>
        <p:spPr>
          <a:xfrm>
            <a:off x="7566587" y="4179006"/>
            <a:ext cx="824489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262"/>
          <p:cNvCxnSpPr>
            <a:endCxn id="50" idx="3"/>
          </p:cNvCxnSpPr>
          <p:nvPr/>
        </p:nvCxnSpPr>
        <p:spPr>
          <a:xfrm flipH="1" flipV="1">
            <a:off x="3834544" y="1433802"/>
            <a:ext cx="1005884" cy="1190333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262"/>
          <p:cNvCxnSpPr/>
          <p:nvPr/>
        </p:nvCxnSpPr>
        <p:spPr>
          <a:xfrm flipH="1">
            <a:off x="3740297" y="4264514"/>
            <a:ext cx="898623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10800000" scaled="1"/>
              <a:tileRect/>
            </a:gra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: 圆角 51"/>
          <p:cNvSpPr/>
          <p:nvPr/>
        </p:nvSpPr>
        <p:spPr>
          <a:xfrm>
            <a:off x="6977858" y="2533403"/>
            <a:ext cx="4945676" cy="442741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: 圆角 50"/>
          <p:cNvSpPr/>
          <p:nvPr/>
        </p:nvSpPr>
        <p:spPr>
          <a:xfrm>
            <a:off x="249990" y="2518411"/>
            <a:ext cx="4871531" cy="442741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4655" y="21291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目标市场前景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4" name="任意多边形 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7" name="组合 48"/>
          <p:cNvGrpSpPr/>
          <p:nvPr/>
        </p:nvGrpSpPr>
        <p:grpSpPr bwMode="auto">
          <a:xfrm>
            <a:off x="7934008" y="1217430"/>
            <a:ext cx="3070328" cy="1234491"/>
            <a:chOff x="2131" y="16501"/>
            <a:chExt cx="936375" cy="993808"/>
          </a:xfrm>
        </p:grpSpPr>
        <p:sp>
          <p:nvSpPr>
            <p:cNvPr id="28" name="任意多边形 35"/>
            <p:cNvSpPr>
              <a:spLocks noChangeArrowheads="1"/>
            </p:cNvSpPr>
            <p:nvPr/>
          </p:nvSpPr>
          <p:spPr bwMode="auto">
            <a:xfrm rot="10800000">
              <a:off x="31742" y="16501"/>
              <a:ext cx="872891" cy="993808"/>
            </a:xfrm>
            <a:custGeom>
              <a:avLst/>
              <a:gdLst>
                <a:gd name="T0" fmla="*/ 1072099 w 826161"/>
                <a:gd name="T1" fmla="*/ 1308521 h 940604"/>
                <a:gd name="T2" fmla="*/ 77209 w 826161"/>
                <a:gd name="T3" fmla="*/ 1308521 h 940604"/>
                <a:gd name="T4" fmla="*/ 0 w 826161"/>
                <a:gd name="T5" fmla="*/ 1231313 h 940604"/>
                <a:gd name="T6" fmla="*/ 0 w 826161"/>
                <a:gd name="T7" fmla="*/ 236418 h 940604"/>
                <a:gd name="T8" fmla="*/ 77209 w 826161"/>
                <a:gd name="T9" fmla="*/ 159206 h 940604"/>
                <a:gd name="T10" fmla="*/ 482316 w 826161"/>
                <a:gd name="T11" fmla="*/ 159206 h 940604"/>
                <a:gd name="T12" fmla="*/ 574655 w 826161"/>
                <a:gd name="T13" fmla="*/ 0 h 940604"/>
                <a:gd name="T14" fmla="*/ 666994 w 826161"/>
                <a:gd name="T15" fmla="*/ 159206 h 940604"/>
                <a:gd name="T16" fmla="*/ 1072099 w 826161"/>
                <a:gd name="T17" fmla="*/ 159206 h 940604"/>
                <a:gd name="T18" fmla="*/ 1149309 w 826161"/>
                <a:gd name="T19" fmla="*/ 236418 h 940604"/>
                <a:gd name="T20" fmla="*/ 1149309 w 826161"/>
                <a:gd name="T21" fmla="*/ 1231313 h 940604"/>
                <a:gd name="T22" fmla="*/ 1072099 w 826161"/>
                <a:gd name="T23" fmla="*/ 1308521 h 94060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6161"/>
                <a:gd name="T37" fmla="*/ 0 h 940604"/>
                <a:gd name="T38" fmla="*/ 826161 w 826161"/>
                <a:gd name="T39" fmla="*/ 940604 h 94060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gradFill>
              <a:gsLst>
                <a:gs pos="0">
                  <a:srgbClr val="03D4A8">
                    <a:alpha val="60000"/>
                  </a:srgbClr>
                </a:gs>
                <a:gs pos="25000">
                  <a:srgbClr val="21D6E0">
                    <a:alpha val="60000"/>
                  </a:srgbClr>
                </a:gs>
                <a:gs pos="75000">
                  <a:srgbClr val="0087E6">
                    <a:alpha val="60000"/>
                  </a:srgbClr>
                </a:gs>
                <a:gs pos="100000">
                  <a:srgbClr val="005CBF">
                    <a:alpha val="60000"/>
                  </a:srgbClr>
                </a:gs>
              </a:gsLst>
              <a:lin ang="5400000" scaled="0"/>
            </a:gradFill>
            <a:ln w="28575">
              <a:solidFill>
                <a:schemeClr val="accent2">
                  <a:lumMod val="60000"/>
                  <a:lumOff val="4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文本框 37"/>
            <p:cNvSpPr>
              <a:spLocks noChangeArrowheads="1"/>
            </p:cNvSpPr>
            <p:nvPr/>
          </p:nvSpPr>
          <p:spPr bwMode="auto">
            <a:xfrm>
              <a:off x="2131" y="285155"/>
              <a:ext cx="936375" cy="305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+mn-lt"/>
                  <a:ea typeface="+mn-ea"/>
                  <a:cs typeface="+mn-ea"/>
                </a:rPr>
                <a:t>维修便携服务</a:t>
              </a:r>
            </a:p>
          </p:txBody>
        </p:sp>
      </p:grpSp>
      <p:sp>
        <p:nvSpPr>
          <p:cNvPr id="34" name="矩形 55"/>
          <p:cNvSpPr>
            <a:spLocks noChangeArrowheads="1"/>
          </p:cNvSpPr>
          <p:nvPr/>
        </p:nvSpPr>
        <p:spPr bwMode="auto">
          <a:xfrm>
            <a:off x="472170" y="2611567"/>
            <a:ext cx="4302532" cy="191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60045"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在电子工程开发，维修服务、消费领域等领域，消费者的需求越来越高，各大厂家不断努力推出各种满足市场需求的产品，但在智能、多复用、轻量便携工具方面还存在很大空白。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矩形 55"/>
          <p:cNvSpPr>
            <a:spLocks noChangeArrowheads="1"/>
          </p:cNvSpPr>
          <p:nvPr/>
        </p:nvSpPr>
        <p:spPr bwMode="auto">
          <a:xfrm>
            <a:off x="7184753" y="2584106"/>
            <a:ext cx="4531889" cy="154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60045"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根据团队所发布的问卷星调查问卷与街头数据显示：新一代的电子工程师有更多出差远程维修办公的需求，且渴望拥有一套便携化智能仪器设备。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281721" y="1196091"/>
            <a:ext cx="2782680" cy="1234490"/>
            <a:chOff x="1281721" y="1298775"/>
            <a:chExt cx="2782680" cy="1703872"/>
          </a:xfrm>
        </p:grpSpPr>
        <p:sp>
          <p:nvSpPr>
            <p:cNvPr id="43" name="任意多边形 30"/>
            <p:cNvSpPr>
              <a:spLocks noChangeArrowheads="1"/>
            </p:cNvSpPr>
            <p:nvPr/>
          </p:nvSpPr>
          <p:spPr bwMode="auto">
            <a:xfrm rot="10800000">
              <a:off x="1281721" y="1298775"/>
              <a:ext cx="2782680" cy="1703872"/>
            </a:xfrm>
            <a:custGeom>
              <a:avLst/>
              <a:gdLst>
                <a:gd name="T0" fmla="*/ 1072099 w 826161"/>
                <a:gd name="T1" fmla="*/ 1308521 h 940604"/>
                <a:gd name="T2" fmla="*/ 77209 w 826161"/>
                <a:gd name="T3" fmla="*/ 1308521 h 940604"/>
                <a:gd name="T4" fmla="*/ 0 w 826161"/>
                <a:gd name="T5" fmla="*/ 1231313 h 940604"/>
                <a:gd name="T6" fmla="*/ 0 w 826161"/>
                <a:gd name="T7" fmla="*/ 236418 h 940604"/>
                <a:gd name="T8" fmla="*/ 77209 w 826161"/>
                <a:gd name="T9" fmla="*/ 159206 h 940604"/>
                <a:gd name="T10" fmla="*/ 482316 w 826161"/>
                <a:gd name="T11" fmla="*/ 159206 h 940604"/>
                <a:gd name="T12" fmla="*/ 574655 w 826161"/>
                <a:gd name="T13" fmla="*/ 0 h 940604"/>
                <a:gd name="T14" fmla="*/ 666994 w 826161"/>
                <a:gd name="T15" fmla="*/ 159206 h 940604"/>
                <a:gd name="T16" fmla="*/ 1072099 w 826161"/>
                <a:gd name="T17" fmla="*/ 159206 h 940604"/>
                <a:gd name="T18" fmla="*/ 1149309 w 826161"/>
                <a:gd name="T19" fmla="*/ 236418 h 940604"/>
                <a:gd name="T20" fmla="*/ 1149309 w 826161"/>
                <a:gd name="T21" fmla="*/ 1231313 h 940604"/>
                <a:gd name="T22" fmla="*/ 1072099 w 826161"/>
                <a:gd name="T23" fmla="*/ 1308521 h 94060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6161"/>
                <a:gd name="T37" fmla="*/ 0 h 940604"/>
                <a:gd name="T38" fmla="*/ 826161 w 826161"/>
                <a:gd name="T39" fmla="*/ 940604 h 94060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23000">
                  <a:schemeClr val="accent2">
                    <a:lumMod val="75000"/>
                    <a:alpha val="60000"/>
                  </a:schemeClr>
                </a:gs>
                <a:gs pos="73000">
                  <a:schemeClr val="accent4">
                    <a:lumMod val="60000"/>
                    <a:lumOff val="40000"/>
                    <a:alpha val="60000"/>
                  </a:schemeClr>
                </a:gs>
                <a:gs pos="96000">
                  <a:srgbClr val="2A9995">
                    <a:alpha val="60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accent2">
                  <a:lumMod val="60000"/>
                  <a:lumOff val="40000"/>
                </a:schemeClr>
              </a:solidFill>
              <a:bevel/>
            </a:ln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58268" y="1750602"/>
              <a:ext cx="2506132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dirty="0">
                  <a:solidFill>
                    <a:schemeClr val="bg1"/>
                  </a:solidFill>
                  <a:cs typeface="+mn-ea"/>
                </a:rPr>
                <a:t>电子工程开发</a:t>
              </a:r>
            </a:p>
            <a:p>
              <a:endParaRPr lang="zh-CN" altLang="en-US" dirty="0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9" y="4612356"/>
            <a:ext cx="3597193" cy="1890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60" y="4365455"/>
            <a:ext cx="3698673" cy="1882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0" name="组合 59"/>
          <p:cNvGrpSpPr/>
          <p:nvPr/>
        </p:nvGrpSpPr>
        <p:grpSpPr>
          <a:xfrm>
            <a:off x="5667515" y="2430582"/>
            <a:ext cx="769168" cy="769168"/>
            <a:chOff x="4202042" y="4843259"/>
            <a:chExt cx="769168" cy="769168"/>
          </a:xfrm>
        </p:grpSpPr>
        <p:sp>
          <p:nvSpPr>
            <p:cNvPr id="61" name="타원 5"/>
            <p:cNvSpPr/>
            <p:nvPr/>
          </p:nvSpPr>
          <p:spPr>
            <a:xfrm>
              <a:off x="4202042" y="4843259"/>
              <a:ext cx="769168" cy="769168"/>
            </a:xfrm>
            <a:prstGeom prst="ellipse">
              <a:avLst/>
            </a:prstGeom>
            <a:noFill/>
            <a:ln w="508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cs typeface="+mn-ea"/>
                <a:sym typeface="+mn-lt"/>
              </a:endParaRPr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>
              <a:off x="4342783" y="5013390"/>
              <a:ext cx="487687" cy="42890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dirty="0"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653602" y="5988213"/>
            <a:ext cx="769168" cy="769168"/>
            <a:chOff x="4202042" y="4843259"/>
            <a:chExt cx="769168" cy="769168"/>
          </a:xfrm>
        </p:grpSpPr>
        <p:sp>
          <p:nvSpPr>
            <p:cNvPr id="64" name="타원 5"/>
            <p:cNvSpPr/>
            <p:nvPr/>
          </p:nvSpPr>
          <p:spPr>
            <a:xfrm>
              <a:off x="4202042" y="4843259"/>
              <a:ext cx="769168" cy="769168"/>
            </a:xfrm>
            <a:prstGeom prst="ellipse">
              <a:avLst/>
            </a:prstGeom>
            <a:noFill/>
            <a:ln w="508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cs typeface="+mn-ea"/>
                <a:sym typeface="+mn-lt"/>
              </a:endParaRPr>
            </a:p>
          </p:txBody>
        </p:sp>
        <p:sp>
          <p:nvSpPr>
            <p:cNvPr id="65" name="Freeform 62"/>
            <p:cNvSpPr>
              <a:spLocks noEditPoints="1"/>
            </p:cNvSpPr>
            <p:nvPr/>
          </p:nvSpPr>
          <p:spPr bwMode="auto">
            <a:xfrm>
              <a:off x="4342783" y="5013390"/>
              <a:ext cx="487687" cy="42890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cs typeface="+mn-ea"/>
                <a:sym typeface="+mn-lt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C45687C-AC1A-4298-8867-1DD6C6CBDF27}"/>
              </a:ext>
            </a:extLst>
          </p:cNvPr>
          <p:cNvSpPr txBox="1"/>
          <p:nvPr/>
        </p:nvSpPr>
        <p:spPr>
          <a:xfrm>
            <a:off x="5500686" y="3624485"/>
            <a:ext cx="12416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年全球电子设备产值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2.9219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万亿美元。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655" y="212915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互联网</a:t>
            </a:r>
            <a:r>
              <a:rPr lang="en-US" altLang="zh-CN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+</a:t>
            </a: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盈利模式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4" name="任意多边形 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10" name="图表 9"/>
          <p:cNvGraphicFramePr/>
          <p:nvPr/>
        </p:nvGraphicFramePr>
        <p:xfrm>
          <a:off x="5567045" y="1503680"/>
          <a:ext cx="6137275" cy="5262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98"/>
          <p:cNvSpPr txBox="1"/>
          <p:nvPr/>
        </p:nvSpPr>
        <p:spPr>
          <a:xfrm>
            <a:off x="339914" y="1319622"/>
            <a:ext cx="5227131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3600" b="1" spc="3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互联网</a:t>
            </a:r>
            <a:r>
              <a:rPr lang="en-US" altLang="zh-CN" sz="3600" b="1" spc="3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+</a:t>
            </a:r>
          </a:p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3600" b="1" spc="3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多维度实现</a:t>
            </a:r>
            <a:r>
              <a:rPr lang="en-US" altLang="zh-CN" sz="3600" b="1" spc="3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0</a:t>
            </a:r>
            <a:r>
              <a:rPr lang="zh-CN" altLang="en-US" sz="3600" b="1" spc="3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库存</a:t>
            </a:r>
          </a:p>
        </p:txBody>
      </p:sp>
      <p:sp>
        <p:nvSpPr>
          <p:cNvPr id="52" name="矩形: 圆角 51"/>
          <p:cNvSpPr/>
          <p:nvPr/>
        </p:nvSpPr>
        <p:spPr>
          <a:xfrm>
            <a:off x="890905" y="2731135"/>
            <a:ext cx="4124325" cy="352361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矩形 55"/>
          <p:cNvSpPr>
            <a:spLocks noChangeArrowheads="1"/>
          </p:cNvSpPr>
          <p:nvPr/>
        </p:nvSpPr>
        <p:spPr bwMode="auto">
          <a:xfrm>
            <a:off x="1029335" y="2839720"/>
            <a:ext cx="3811270" cy="34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540000"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为减少成本与库存压力，并快速占领市场，我们利用互联网思维，与经销商、生产商以技术入股的方式来进行销售盈利。</a:t>
            </a:r>
            <a:endParaRPr lang="en-US" altLang="zh-CN" sz="2000" dirty="0">
              <a:solidFill>
                <a:schemeClr val="bg1"/>
              </a:solidFill>
              <a:latin typeface="+mn-lt"/>
              <a:ea typeface="+mn-ea"/>
              <a:cs typeface="+mn-ea"/>
            </a:endParaRPr>
          </a:p>
          <a:p>
            <a:pPr indent="540000"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将产品核心源代码加密上传到网络平台，合作方每产生一件产品需从平台缴费下载。现目前已有近五家合作平台进行合作，代为生产、销售。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655" y="212915"/>
            <a:ext cx="335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互联网</a:t>
            </a:r>
            <a:r>
              <a:rPr lang="en-US" altLang="zh-CN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+</a:t>
            </a: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盈利模式 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4" name="任意多边形 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19" y="939246"/>
            <a:ext cx="1625547" cy="2872872"/>
          </a:xfrm>
          <a:prstGeom prst="roundRect">
            <a:avLst/>
          </a:prstGeom>
          <a:ln w="28575" cmpd="sng">
            <a:solidFill>
              <a:schemeClr val="tx1"/>
            </a:solidFill>
            <a:prstDash val="solid"/>
          </a:ln>
          <a:effectLst/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322" y="939246"/>
            <a:ext cx="1621006" cy="2872872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877" y="3811870"/>
            <a:ext cx="1621006" cy="2548488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515" y="3811869"/>
            <a:ext cx="1621006" cy="2548488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25" name="任意多边形 35"/>
          <p:cNvSpPr>
            <a:spLocks noChangeArrowheads="1"/>
          </p:cNvSpPr>
          <p:nvPr/>
        </p:nvSpPr>
        <p:spPr bwMode="auto">
          <a:xfrm rot="5400000">
            <a:off x="447040" y="1669415"/>
            <a:ext cx="3540125" cy="4150995"/>
          </a:xfrm>
          <a:custGeom>
            <a:avLst/>
            <a:gdLst>
              <a:gd name="T0" fmla="*/ 1072099 w 826161"/>
              <a:gd name="T1" fmla="*/ 1308521 h 940604"/>
              <a:gd name="T2" fmla="*/ 77209 w 826161"/>
              <a:gd name="T3" fmla="*/ 1308521 h 940604"/>
              <a:gd name="T4" fmla="*/ 0 w 826161"/>
              <a:gd name="T5" fmla="*/ 1231313 h 940604"/>
              <a:gd name="T6" fmla="*/ 0 w 826161"/>
              <a:gd name="T7" fmla="*/ 236418 h 940604"/>
              <a:gd name="T8" fmla="*/ 77209 w 826161"/>
              <a:gd name="T9" fmla="*/ 159206 h 940604"/>
              <a:gd name="T10" fmla="*/ 482316 w 826161"/>
              <a:gd name="T11" fmla="*/ 159206 h 940604"/>
              <a:gd name="T12" fmla="*/ 574655 w 826161"/>
              <a:gd name="T13" fmla="*/ 0 h 940604"/>
              <a:gd name="T14" fmla="*/ 666994 w 826161"/>
              <a:gd name="T15" fmla="*/ 159206 h 940604"/>
              <a:gd name="T16" fmla="*/ 1072099 w 826161"/>
              <a:gd name="T17" fmla="*/ 159206 h 940604"/>
              <a:gd name="T18" fmla="*/ 1149309 w 826161"/>
              <a:gd name="T19" fmla="*/ 236418 h 940604"/>
              <a:gd name="T20" fmla="*/ 1149309 w 826161"/>
              <a:gd name="T21" fmla="*/ 1231313 h 940604"/>
              <a:gd name="T22" fmla="*/ 1072099 w 826161"/>
              <a:gd name="T23" fmla="*/ 1308521 h 94060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6161"/>
              <a:gd name="T37" fmla="*/ 0 h 940604"/>
              <a:gd name="T38" fmla="*/ 826161 w 826161"/>
              <a:gd name="T39" fmla="*/ 940604 h 94060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gradFill>
            <a:gsLst>
              <a:gs pos="0">
                <a:srgbClr val="03D4A8">
                  <a:alpha val="60000"/>
                </a:srgbClr>
              </a:gs>
              <a:gs pos="25000">
                <a:srgbClr val="21D6E0">
                  <a:alpha val="60000"/>
                </a:srgbClr>
              </a:gs>
              <a:gs pos="75000">
                <a:srgbClr val="0087E6">
                  <a:alpha val="60000"/>
                </a:srgbClr>
              </a:gs>
              <a:gs pos="100000">
                <a:srgbClr val="005CBF">
                  <a:alpha val="60000"/>
                </a:srgbClr>
              </a:gs>
            </a:gsLst>
            <a:lin ang="5400000" scaled="0"/>
          </a:gradFill>
          <a:ln w="28575">
            <a:solidFill>
              <a:schemeClr val="accent2">
                <a:lumMod val="60000"/>
                <a:lumOff val="40000"/>
              </a:schemeClr>
            </a:solidFill>
            <a:bevel/>
          </a:ln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985" y="2067560"/>
            <a:ext cx="3462020" cy="3355975"/>
          </a:xfrm>
          <a:prstGeom prst="rect">
            <a:avLst/>
          </a:prstGeom>
        </p:spPr>
      </p:pic>
      <p:sp>
        <p:nvSpPr>
          <p:cNvPr id="37" name="矩形 55"/>
          <p:cNvSpPr>
            <a:spLocks noChangeArrowheads="1"/>
          </p:cNvSpPr>
          <p:nvPr/>
        </p:nvSpPr>
        <p:spPr bwMode="auto">
          <a:xfrm>
            <a:off x="7902575" y="3168015"/>
            <a:ext cx="381127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540000"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目前预售阶段，在多个平台投放，累计下载烧录代码次数已超过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5000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次，可见其市场需求量之大。</a:t>
            </a:r>
          </a:p>
        </p:txBody>
      </p:sp>
      <p:sp>
        <p:nvSpPr>
          <p:cNvPr id="14" name="TextBox 198"/>
          <p:cNvSpPr txBox="1"/>
          <p:nvPr/>
        </p:nvSpPr>
        <p:spPr>
          <a:xfrm>
            <a:off x="7761605" y="2278773"/>
            <a:ext cx="4430395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sz="3600" b="1" spc="3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市场需求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655" y="212915"/>
            <a:ext cx="33185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互联网</a:t>
            </a:r>
            <a:r>
              <a:rPr lang="en-US" altLang="zh-CN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+</a:t>
            </a: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盈利模式 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4" name="任意多边形 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TextBox 198"/>
          <p:cNvSpPr txBox="1"/>
          <p:nvPr/>
        </p:nvSpPr>
        <p:spPr>
          <a:xfrm>
            <a:off x="7495540" y="1529133"/>
            <a:ext cx="4696460" cy="645160"/>
          </a:xfrm>
          <a:prstGeom prst="rect">
            <a:avLst/>
          </a:prstGeom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3600" b="1" spc="3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用户体验</a:t>
            </a:r>
          </a:p>
        </p:txBody>
      </p:sp>
      <p:sp>
        <p:nvSpPr>
          <p:cNvPr id="37" name="矩形 55"/>
          <p:cNvSpPr>
            <a:spLocks noChangeArrowheads="1"/>
          </p:cNvSpPr>
          <p:nvPr/>
        </p:nvSpPr>
        <p:spPr bwMode="auto">
          <a:xfrm>
            <a:off x="7764145" y="2388870"/>
            <a:ext cx="3811270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68000" algn="just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为让用户有更好的使用体验，我们采用了线上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OTA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模式。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OTA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模式的使用可以优化用户的使用体验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我们会对系统代码程序进行升级改进，升级的稳定程序通过</a:t>
            </a: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OTA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</a:rPr>
              <a:t>对用户端进行升级、修复，使用户有更完善的售后保障和使用体验。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D3CEDB-2CD4-4EF6-AF8C-D164245EA3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3" y="2061171"/>
            <a:ext cx="6127926" cy="3191628"/>
          </a:xfrm>
          <a:prstGeom prst="round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6A1764-C11F-41E4-90B3-CA857F3AC8CC}"/>
              </a:ext>
            </a:extLst>
          </p:cNvPr>
          <p:cNvSpPr/>
          <p:nvPr/>
        </p:nvSpPr>
        <p:spPr>
          <a:xfrm>
            <a:off x="64655" y="212915"/>
            <a:ext cx="260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竞争对手分析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5D5A7A7-0A51-4BB1-B8C4-B6CC9DFAF83E}"/>
              </a:ext>
            </a:extLst>
          </p:cNvPr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4" name="任意多边形 108">
              <a:extLst>
                <a:ext uri="{FF2B5EF4-FFF2-40B4-BE49-F238E27FC236}">
                  <a16:creationId xmlns:a16="http://schemas.microsoft.com/office/drawing/2014/main" id="{34F013F1-EB4F-4F00-AC2F-7D529712F71F}"/>
                </a:ext>
              </a:extLst>
            </p:cNvPr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DAA98514-A61A-48C3-93C9-8CCF69EF278B}"/>
                </a:ext>
              </a:extLst>
            </p:cNvPr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D41CCD5-C203-4EED-BB26-58515FF88846}"/>
                </a:ext>
              </a:extLst>
            </p:cNvPr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平行四边形 6">
              <a:extLst>
                <a:ext uri="{FF2B5EF4-FFF2-40B4-BE49-F238E27FC236}">
                  <a16:creationId xmlns:a16="http://schemas.microsoft.com/office/drawing/2014/main" id="{9956AADA-52B0-4BC7-A7BE-6DA07D5CC690}"/>
                </a:ext>
              </a:extLst>
            </p:cNvPr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FE1674FD-12B0-4AA6-93AB-71AD9F69D526}"/>
                </a:ext>
              </a:extLst>
            </p:cNvPr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E03E6CBD-667C-4A7B-AE25-7FBCB9A6EAA9}"/>
                </a:ext>
              </a:extLst>
            </p:cNvPr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C6EB67AD-ACCD-44F3-BB07-9900F7B22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100219"/>
              </p:ext>
            </p:extLst>
          </p:nvPr>
        </p:nvGraphicFramePr>
        <p:xfrm>
          <a:off x="1466724" y="1180278"/>
          <a:ext cx="9504000" cy="518158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3145911562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975861069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111748906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55986003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61186811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val="2685011461"/>
                    </a:ext>
                  </a:extLst>
                </a:gridCol>
              </a:tblGrid>
              <a:tr h="139190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</a:rPr>
                        <a:t>“具”集芯</a:t>
                      </a:r>
                      <a:endParaRPr lang="en-US" altLang="zh-CN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sym typeface="+mn-lt"/>
                        </a:rPr>
                        <a:t>温湿度检测仪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</a:rPr>
                        <a:t>博世琢美电磨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</a:rPr>
                        <a:t>兆信稳压电源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</a:rPr>
                        <a:t>得力激光笔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61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sym typeface="+mn-lt"/>
                        </a:rPr>
                        <a:t>价格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¥ 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358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¥ 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118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¥ 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499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¥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1039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¥ 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169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77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sym typeface="+mn-lt"/>
                        </a:rPr>
                        <a:t>型号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标准版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cs typeface="+mn-ea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TS1200A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cs typeface="+mn-ea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3000-N/10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cs typeface="+mn-ea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KXN-3030D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cs typeface="+mn-ea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DL2809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922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sym typeface="+mn-lt"/>
                        </a:rPr>
                        <a:t>优点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accent4"/>
                          </a:solidFill>
                        </a:rPr>
                        <a:t>智能、</a:t>
                      </a:r>
                      <a:r>
                        <a:rPr lang="zh-CN" altLang="en-US" sz="1400" b="1" dirty="0">
                          <a:solidFill>
                            <a:schemeClr val="accent4"/>
                          </a:solidFill>
                          <a:sym typeface="微软雅黑" panose="020B0503020204020204" charset="-122"/>
                        </a:rPr>
                        <a:t>易携带</a:t>
                      </a:r>
                      <a:endParaRPr lang="en-US" altLang="zh-CN" sz="1400" b="1" dirty="0">
                        <a:solidFill>
                          <a:schemeClr val="accent4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zh-CN" altLang="en-US" sz="1400" b="1" dirty="0">
                          <a:solidFill>
                            <a:schemeClr val="accent4"/>
                          </a:solidFill>
                        </a:rPr>
                        <a:t>模组自由切换</a:t>
                      </a:r>
                      <a:endParaRPr lang="en-US" altLang="zh-CN" sz="1400" b="1" dirty="0">
                        <a:solidFill>
                          <a:schemeClr val="accent4"/>
                        </a:solidFill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zh-CN" altLang="en-US" sz="1400" b="1" dirty="0">
                          <a:solidFill>
                            <a:schemeClr val="accent4"/>
                          </a:solidFill>
                          <a:sym typeface="微软雅黑" panose="020B0503020204020204" charset="-122"/>
                        </a:rPr>
                        <a:t>光源可调</a:t>
                      </a:r>
                      <a:endParaRPr lang="en-US" altLang="zh-CN" sz="1400" b="1" dirty="0">
                        <a:solidFill>
                          <a:schemeClr val="accent4"/>
                        </a:solidFill>
                        <a:sym typeface="微软雅黑" panose="020B0503020204020204" charset="-122"/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zh-CN" altLang="en-US" sz="1400" b="1" dirty="0">
                          <a:solidFill>
                            <a:schemeClr val="accent4"/>
                          </a:solidFill>
                          <a:sym typeface="微软雅黑" panose="020B0503020204020204" charset="-122"/>
                        </a:rPr>
                        <a:t>可</a:t>
                      </a:r>
                      <a:r>
                        <a:rPr lang="en-US" altLang="zh-CN" sz="1400" b="1" dirty="0">
                          <a:solidFill>
                            <a:schemeClr val="accent4"/>
                          </a:solidFill>
                          <a:sym typeface="微软雅黑" panose="020B0503020204020204" charset="-122"/>
                        </a:rPr>
                        <a:t>OTA</a:t>
                      </a:r>
                      <a:r>
                        <a:rPr lang="zh-CN" altLang="en-US" sz="1400" b="1" dirty="0">
                          <a:solidFill>
                            <a:schemeClr val="accent4"/>
                          </a:solidFill>
                          <a:sym typeface="微软雅黑" panose="020B0503020204020204" charset="-122"/>
                        </a:rPr>
                        <a:t>升级</a:t>
                      </a:r>
                      <a:endParaRPr lang="en-US" altLang="zh-CN" sz="1400" b="1" dirty="0">
                        <a:solidFill>
                          <a:schemeClr val="accent4"/>
                        </a:solidFill>
                        <a:sym typeface="微软雅黑" panose="020B0503020204020204" charset="-122"/>
                      </a:endParaRPr>
                    </a:p>
                    <a:p>
                      <a:pPr marL="0" indent="0" algn="ctr">
                        <a:buFont typeface="+mj-lt"/>
                        <a:buNone/>
                      </a:pPr>
                      <a:r>
                        <a:rPr lang="zh-CN" altLang="en-US" sz="1400" b="1" dirty="0">
                          <a:solidFill>
                            <a:schemeClr val="accent4"/>
                          </a:solidFill>
                          <a:sym typeface="微软雅黑" panose="020B0503020204020204" charset="-122"/>
                        </a:rPr>
                        <a:t>价格便宜</a:t>
                      </a:r>
                      <a:endParaRPr lang="zh-CN" altLang="en-US" sz="1400" b="1" dirty="0">
                        <a:solidFill>
                          <a:schemeClr val="accent4"/>
                        </a:solidFill>
                        <a:cs typeface="+mn-ea"/>
                        <a:sym typeface="微软雅黑" panose="020B0503020204020204" charset="-122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加热速度快</a:t>
                      </a:r>
                      <a:endParaRPr lang="en-US" altLang="zh-CN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温度稳定</a:t>
                      </a:r>
                      <a:endParaRPr lang="en-US" altLang="zh-CN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性能强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可调电机转速转速高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电压电流稳定可控性好</a:t>
                      </a:r>
                      <a:endParaRPr lang="en-US" altLang="zh-CN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调压范围大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激光源亮度高</a:t>
                      </a:r>
                      <a:endParaRPr lang="en-US" altLang="zh-CN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可操控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ppt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274409"/>
                  </a:ext>
                </a:extLst>
              </a:tr>
              <a:tr h="321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sym typeface="+mn-lt"/>
                        </a:rPr>
                        <a:t>缺点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功率相对较小</a:t>
                      </a:r>
                      <a:endParaRPr lang="en-US" altLang="zh-CN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调压范围相对小</a:t>
                      </a:r>
                      <a:endParaRPr lang="en-US" altLang="zh-CN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体积大</a:t>
                      </a:r>
                      <a:endParaRPr lang="en-US" altLang="zh-CN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价格昂贵</a:t>
                      </a:r>
                      <a:endParaRPr lang="en-US" altLang="zh-CN" sz="14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功能单一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价格昂贵</a:t>
                      </a:r>
                      <a:endParaRPr lang="en-US" altLang="zh-CN" sz="14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功能单一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价格昂贵</a:t>
                      </a:r>
                      <a:endParaRPr lang="en-US" altLang="zh-CN" sz="14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体积大</a:t>
                      </a:r>
                      <a:endParaRPr lang="en-US" altLang="zh-CN" sz="1400" b="1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功能单一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无法</a:t>
                      </a:r>
                      <a:r>
                        <a:rPr lang="en-US" altLang="zh-CN" sz="1400" b="1" dirty="0">
                          <a:solidFill>
                            <a:schemeClr val="bg1"/>
                          </a:solidFill>
                        </a:rPr>
                        <a:t>OTA</a:t>
                      </a: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升级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638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sym typeface="+mn-lt"/>
                        </a:rPr>
                        <a:t>模块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cs typeface="+mn-ea"/>
                        <a:sym typeface="+mn-lt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电烙铁、电磨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稳压电源、激光</a:t>
                      </a:r>
                      <a:endParaRPr lang="en-US" altLang="zh-CN" sz="1400" b="1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电钻</a:t>
                      </a:r>
                      <a:endParaRPr lang="en-US" altLang="zh-CN" sz="1400" b="1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电动螺丝刀</a:t>
                      </a:r>
                      <a:endParaRPr lang="en-US" altLang="zh-CN" sz="1400" b="1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（目前已开发）</a:t>
                      </a:r>
                      <a:endParaRPr lang="en-US" altLang="zh-CN" sz="1400" b="1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电烙铁</a:t>
                      </a:r>
                      <a:endParaRPr lang="en-US" altLang="zh-CN" sz="1400" b="1" dirty="0">
                        <a:solidFill>
                          <a:schemeClr val="bg1"/>
                        </a:solidFill>
                        <a:cs typeface="+mn-ea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电磨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稳压电源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</a:rPr>
                        <a:t>激光笔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chemeClr val="accent1">
                        <a:lumMod val="50000"/>
                        <a:alpha val="9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64392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5A5877C0-FC04-4289-810F-17EA383770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67" y="1576559"/>
            <a:ext cx="1157250" cy="942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ECB10F6-9C66-4B18-BCD4-AB3610DC0E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150" y="1576560"/>
            <a:ext cx="1216050" cy="942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7616D0-76A1-4FE4-A38D-1DF78CC2260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" t="1102" r="133" b="23258"/>
          <a:stretch/>
        </p:blipFill>
        <p:spPr>
          <a:xfrm>
            <a:off x="9655654" y="1576559"/>
            <a:ext cx="1157250" cy="9425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3C0675B-441F-40A6-94A1-C4928CD9F6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42" y="1576558"/>
            <a:ext cx="1428366" cy="9425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E79DDCE-B9BC-4C65-89E5-91BE92A804ED}"/>
              </a:ext>
            </a:extLst>
          </p:cNvPr>
          <p:cNvSpPr txBox="1"/>
          <p:nvPr/>
        </p:nvSpPr>
        <p:spPr>
          <a:xfrm rot="2506626">
            <a:off x="2215784" y="15101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产品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189485-8BD5-43F2-8B9F-2DD524AB89D8}"/>
              </a:ext>
            </a:extLst>
          </p:cNvPr>
          <p:cNvSpPr txBox="1"/>
          <p:nvPr/>
        </p:nvSpPr>
        <p:spPr>
          <a:xfrm rot="2357020">
            <a:off x="1712785" y="19868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参数</a:t>
            </a:r>
            <a:endParaRPr lang="zh-CN" altLang="en-US" dirty="0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CF71A56B-1FDC-41F5-A6C8-03A067AE0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890913"/>
              </p:ext>
            </p:extLst>
          </p:nvPr>
        </p:nvGraphicFramePr>
        <p:xfrm>
          <a:off x="1466724" y="1180278"/>
          <a:ext cx="1587372" cy="1404426"/>
        </p:xfrm>
        <a:graphic>
          <a:graphicData uri="http://schemas.openxmlformats.org/drawingml/2006/table">
            <a:tbl>
              <a:tblPr/>
              <a:tblGrid>
                <a:gridCol w="1587372">
                  <a:extLst>
                    <a:ext uri="{9D8B030D-6E8A-4147-A177-3AD203B41FA5}">
                      <a16:colId xmlns:a16="http://schemas.microsoft.com/office/drawing/2014/main" val="3420873303"/>
                    </a:ext>
                  </a:extLst>
                </a:gridCol>
              </a:tblGrid>
              <a:tr h="140442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solidFill>
                        <a:schemeClr val="accent1"/>
                      </a:solidFill>
                      <a:prstDash val="solid"/>
                    </a:lnR>
                    <a:lnT w="12700" cmpd="sng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615037"/>
                  </a:ext>
                </a:extLst>
              </a:tr>
            </a:tbl>
          </a:graphicData>
        </a:graphic>
      </p:graphicFrame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62E75D1-B131-49B5-8CAE-304E36800C58}"/>
              </a:ext>
            </a:extLst>
          </p:cNvPr>
          <p:cNvCxnSpPr/>
          <p:nvPr/>
        </p:nvCxnSpPr>
        <p:spPr>
          <a:xfrm>
            <a:off x="1466724" y="1180278"/>
            <a:ext cx="1599564" cy="1398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4D15957D-B4DD-408F-B806-91A562A9C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428" y="1527782"/>
            <a:ext cx="1256283" cy="102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42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: 圆角 78"/>
          <p:cNvSpPr/>
          <p:nvPr/>
        </p:nvSpPr>
        <p:spPr>
          <a:xfrm>
            <a:off x="2265802" y="4887553"/>
            <a:ext cx="3067838" cy="182129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: 圆角 77"/>
          <p:cNvSpPr/>
          <p:nvPr/>
        </p:nvSpPr>
        <p:spPr>
          <a:xfrm>
            <a:off x="2265802" y="2950781"/>
            <a:ext cx="3020755" cy="182129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矩形: 圆角 54"/>
          <p:cNvSpPr/>
          <p:nvPr/>
        </p:nvSpPr>
        <p:spPr>
          <a:xfrm>
            <a:off x="2291113" y="964318"/>
            <a:ext cx="2978176" cy="1821291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26332" y="942467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64655" y="212915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价格定位（竞品分析）</a:t>
            </a:r>
          </a:p>
        </p:txBody>
      </p:sp>
      <p:grpSp>
        <p:nvGrpSpPr>
          <p:cNvPr id="71" name="组合 70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72" name="任意多边形 71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平行四边形 72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平行四边形 73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平行四边形 74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平行四边形 75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2347280" y="1129490"/>
            <a:ext cx="2624868" cy="1258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cs typeface="+mn-ea"/>
              </a:rPr>
              <a:t>品牌：快客电烙铁</a:t>
            </a:r>
          </a:p>
          <a:p>
            <a:pPr algn="l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cs typeface="+mn-ea"/>
              </a:rPr>
              <a:t>型号：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</a:rPr>
              <a:t>TS1200A</a:t>
            </a:r>
            <a:endParaRPr lang="zh-CN" altLang="en-US" sz="2000" b="1" dirty="0">
              <a:solidFill>
                <a:schemeClr val="bg1"/>
              </a:solidFill>
              <a:cs typeface="+mn-ea"/>
            </a:endParaRPr>
          </a:p>
          <a:p>
            <a:pPr algn="l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cs typeface="+mn-ea"/>
              </a:rPr>
              <a:t>价格：¥ 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</a:rPr>
              <a:t>950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2311363" y="3066262"/>
            <a:ext cx="3085979" cy="1258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</a:rPr>
              <a:t>品牌：兆信直流稳压电源</a:t>
            </a:r>
            <a:endParaRPr lang="en-US" altLang="zh-CN" sz="2000" b="1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</a:rPr>
              <a:t>型号：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</a:rPr>
              <a:t>KXN-3030D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</a:rPr>
              <a:t>价格：¥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</a:rPr>
              <a:t>1039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347280" y="4937244"/>
            <a:ext cx="2617740" cy="1258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</a:rPr>
              <a:t>品牌：博世琢美电磨</a:t>
            </a:r>
            <a:endParaRPr lang="en-US" altLang="zh-CN" sz="2000" b="1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</a:rPr>
              <a:t>型号：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</a:rPr>
              <a:t>3000-N/10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cs typeface="+mn-ea"/>
              </a:rPr>
              <a:t>价格：¥ 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</a:rPr>
              <a:t>499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" y="964318"/>
            <a:ext cx="2139315" cy="19330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3" y="3022595"/>
            <a:ext cx="2174608" cy="17095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4" y="4937620"/>
            <a:ext cx="2164707" cy="16613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54" y="1059518"/>
            <a:ext cx="5399600" cy="32656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1" name="矩形: 圆角 80"/>
          <p:cNvSpPr/>
          <p:nvPr/>
        </p:nvSpPr>
        <p:spPr>
          <a:xfrm>
            <a:off x="6114454" y="4442246"/>
            <a:ext cx="5399600" cy="2266598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0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212484" y="4423482"/>
            <a:ext cx="1930976" cy="971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800" b="1" dirty="0">
                <a:solidFill>
                  <a:schemeClr val="bg1"/>
                </a:solidFill>
                <a:cs typeface="+mn-ea"/>
              </a:rPr>
              <a:t>价格</a:t>
            </a:r>
            <a:endParaRPr lang="zh-CN" altLang="en-US" sz="4800" dirty="0"/>
          </a:p>
        </p:txBody>
      </p:sp>
      <p:sp>
        <p:nvSpPr>
          <p:cNvPr id="57" name="文本框 56"/>
          <p:cNvSpPr txBox="1"/>
          <p:nvPr>
            <p:custDataLst>
              <p:tags r:id="rId1"/>
            </p:custDataLst>
          </p:nvPr>
        </p:nvSpPr>
        <p:spPr>
          <a:xfrm>
            <a:off x="6344352" y="5136201"/>
            <a:ext cx="5278897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5400" b="1" dirty="0">
                <a:solidFill>
                  <a:schemeClr val="bg1"/>
                </a:solidFill>
                <a:cs typeface="+mn-ea"/>
              </a:rPr>
              <a:t>标准版：￥</a:t>
            </a:r>
            <a:r>
              <a:rPr lang="en-US" altLang="zh-CN" sz="6600" b="1" dirty="0">
                <a:solidFill>
                  <a:schemeClr val="bg1"/>
                </a:solidFill>
                <a:cs typeface="+mn-ea"/>
              </a:rPr>
              <a:t>358</a:t>
            </a:r>
            <a:endParaRPr lang="zh-CN" altLang="en-US" sz="6600" b="1" dirty="0">
              <a:solidFill>
                <a:schemeClr val="bg1"/>
              </a:solidFill>
              <a:cs typeface="+mn-ea"/>
            </a:endParaRPr>
          </a:p>
          <a:p>
            <a:endParaRPr lang="zh-CN" altLang="en-US" dirty="0"/>
          </a:p>
        </p:txBody>
      </p:sp>
      <p:sp>
        <p:nvSpPr>
          <p:cNvPr id="234" name="PA_文本框 6"/>
          <p:cNvSpPr txBox="1"/>
          <p:nvPr>
            <p:custDataLst>
              <p:tags r:id="rId2"/>
            </p:custDataLst>
          </p:nvPr>
        </p:nvSpPr>
        <p:spPr>
          <a:xfrm>
            <a:off x="5024627" y="5193232"/>
            <a:ext cx="7918346" cy="326532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9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8" y="616949"/>
            <a:ext cx="4684544" cy="2833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矩形: 圆角 2"/>
          <p:cNvSpPr/>
          <p:nvPr/>
        </p:nvSpPr>
        <p:spPr>
          <a:xfrm>
            <a:off x="396948" y="3748023"/>
            <a:ext cx="1956391" cy="637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</a:rPr>
              <a:t>主机</a:t>
            </a:r>
            <a:endParaRPr lang="en-US" altLang="zh-CN" b="1" dirty="0">
              <a:solidFill>
                <a:schemeClr val="bg1"/>
              </a:solidFill>
              <a:cs typeface="+mn-ea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</a:rPr>
              <a:t>¥ </a:t>
            </a:r>
            <a:r>
              <a:rPr lang="en-US" altLang="zh-CN" b="1" dirty="0">
                <a:solidFill>
                  <a:schemeClr val="bg1"/>
                </a:solidFill>
                <a:cs typeface="+mn-ea"/>
              </a:rPr>
              <a:t>358</a:t>
            </a:r>
            <a:endParaRPr lang="zh-CN" altLang="en-US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310269" y="3712581"/>
            <a:ext cx="1956391" cy="637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</a:rPr>
              <a:t>烙铁</a:t>
            </a:r>
            <a:endParaRPr lang="en-US" altLang="zh-CN" b="1" dirty="0">
              <a:solidFill>
                <a:schemeClr val="bg1"/>
              </a:solidFill>
              <a:cs typeface="+mn-ea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</a:rPr>
              <a:t>¥ </a:t>
            </a:r>
            <a:r>
              <a:rPr lang="en-US" altLang="zh-CN" b="1" dirty="0">
                <a:solidFill>
                  <a:schemeClr val="bg1"/>
                </a:solidFill>
                <a:cs typeface="+mn-ea"/>
              </a:rPr>
              <a:t>179</a:t>
            </a:r>
            <a:endParaRPr lang="zh-CN" altLang="en-US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6223590" y="3748023"/>
            <a:ext cx="1956391" cy="637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</a:rPr>
              <a:t>激光，电源调压¥ </a:t>
            </a:r>
            <a:r>
              <a:rPr lang="en-US" altLang="zh-CN" b="1" dirty="0">
                <a:solidFill>
                  <a:schemeClr val="bg1"/>
                </a:solidFill>
                <a:cs typeface="+mn-ea"/>
              </a:rPr>
              <a:t>179</a:t>
            </a:r>
            <a:endParaRPr lang="zh-CN" altLang="en-US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9136911" y="3712581"/>
            <a:ext cx="1956391" cy="637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</a:rPr>
              <a:t>CNC</a:t>
            </a:r>
            <a:r>
              <a:rPr lang="zh-CN" altLang="en-US" b="1" dirty="0">
                <a:solidFill>
                  <a:schemeClr val="bg1"/>
                </a:solidFill>
                <a:cs typeface="+mn-ea"/>
              </a:rPr>
              <a:t>钻头</a:t>
            </a:r>
            <a:endParaRPr lang="en-US" altLang="zh-CN" b="1" dirty="0">
              <a:solidFill>
                <a:schemeClr val="bg1"/>
              </a:solidFill>
              <a:cs typeface="+mn-ea"/>
            </a:endParaRPr>
          </a:p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</a:rPr>
              <a:t>¥</a:t>
            </a:r>
            <a:r>
              <a:rPr lang="en-US" altLang="zh-CN" b="1" dirty="0">
                <a:solidFill>
                  <a:schemeClr val="bg1"/>
                </a:solidFill>
                <a:cs typeface="+mn-ea"/>
              </a:rPr>
              <a:t>179</a:t>
            </a:r>
            <a:endParaRPr lang="zh-CN" altLang="en-US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7" name="箭头: 下 6"/>
          <p:cNvSpPr/>
          <p:nvPr/>
        </p:nvSpPr>
        <p:spPr>
          <a:xfrm>
            <a:off x="7198236" y="4416101"/>
            <a:ext cx="138228" cy="11748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直角上 7"/>
          <p:cNvSpPr/>
          <p:nvPr/>
        </p:nvSpPr>
        <p:spPr>
          <a:xfrm rot="5400000">
            <a:off x="5022107" y="3538920"/>
            <a:ext cx="925035" cy="2619150"/>
          </a:xfrm>
          <a:prstGeom prst="bentUpArrow">
            <a:avLst>
              <a:gd name="adj1" fmla="val 7088"/>
              <a:gd name="adj2" fmla="val 1178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直角上 8"/>
          <p:cNvSpPr/>
          <p:nvPr/>
        </p:nvSpPr>
        <p:spPr>
          <a:xfrm rot="16200000" flipH="1">
            <a:off x="8598187" y="3567271"/>
            <a:ext cx="925035" cy="2619150"/>
          </a:xfrm>
          <a:prstGeom prst="bentUpArrow">
            <a:avLst>
              <a:gd name="adj1" fmla="val 7088"/>
              <a:gd name="adj2" fmla="val 1178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6289154" y="5629990"/>
            <a:ext cx="1956391" cy="6379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</a:rPr>
              <a:t>高配定制版</a:t>
            </a:r>
            <a:endParaRPr lang="en-US" altLang="zh-CN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11" name="箭头: 直角上 10"/>
          <p:cNvSpPr/>
          <p:nvPr/>
        </p:nvSpPr>
        <p:spPr>
          <a:xfrm rot="5400000">
            <a:off x="2821170" y="2791539"/>
            <a:ext cx="1750829" cy="5010589"/>
          </a:xfrm>
          <a:prstGeom prst="bentUpArrow">
            <a:avLst>
              <a:gd name="adj1" fmla="val 3444"/>
              <a:gd name="adj2" fmla="val 874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/>
          <p:cNvSpPr/>
          <p:nvPr/>
        </p:nvSpPr>
        <p:spPr>
          <a:xfrm>
            <a:off x="4938369" y="1513338"/>
            <a:ext cx="1350785" cy="817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>
            <p:custDataLst>
              <p:tags r:id="rId1"/>
            </p:custDataLst>
          </p:nvPr>
        </p:nvSpPr>
        <p:spPr>
          <a:xfrm>
            <a:off x="6315281" y="736238"/>
            <a:ext cx="5649021" cy="2561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600" b="1" dirty="0">
                <a:solidFill>
                  <a:schemeClr val="bg1"/>
                </a:solidFill>
                <a:cs typeface="+mn-ea"/>
              </a:rPr>
              <a:t>¥</a:t>
            </a:r>
            <a:r>
              <a:rPr lang="en-US" altLang="zh-CN" sz="16600" b="1" dirty="0">
                <a:solidFill>
                  <a:schemeClr val="bg1"/>
                </a:solidFill>
                <a:cs typeface="+mn-ea"/>
              </a:rPr>
              <a:t>839</a:t>
            </a:r>
            <a:endParaRPr lang="zh-CN" altLang="en-US" sz="16600" dirty="0"/>
          </a:p>
        </p:txBody>
      </p:sp>
      <p:sp>
        <p:nvSpPr>
          <p:cNvPr id="234" name="PA_文本框 6"/>
          <p:cNvSpPr txBox="1"/>
          <p:nvPr>
            <p:custDataLst>
              <p:tags r:id="rId2"/>
            </p:custDataLst>
          </p:nvPr>
        </p:nvSpPr>
        <p:spPr>
          <a:xfrm>
            <a:off x="4893501" y="1553199"/>
            <a:ext cx="8492581" cy="350212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>
                <a:solidFill>
                  <a:srgbClr val="FF0000"/>
                </a:solidFill>
              </a14:hiddenLine>
            </a:ext>
          </a:extLst>
        </p:spPr>
        <p:txBody>
          <a:bodyPr vert="horz" wrap="squar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b="0" i="0" u="none" strike="noStrike" cap="none" spc="-1200" normalizeH="0" baseline="0">
                <a:ln>
                  <a:noFill/>
                </a:ln>
                <a:blipFill dpi="0" rotWithShape="1">
                  <a:blip r:embed="rId5"/>
                  <a:srcRect/>
                  <a:stretch>
                    <a:fillRect/>
                  </a:stretch>
                </a:blip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__________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68363" y="1094697"/>
            <a:ext cx="8235504" cy="5611803"/>
            <a:chOff x="1968363" y="1094697"/>
            <a:chExt cx="8235504" cy="561180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363" y="1094697"/>
              <a:ext cx="8235504" cy="5611803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5241057" y="2534059"/>
              <a:ext cx="1709886" cy="1709885"/>
              <a:chOff x="1413324" y="1664562"/>
              <a:chExt cx="1381545" cy="1381544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 12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59"/>
              <p:cNvSpPr txBox="1"/>
              <p:nvPr/>
            </p:nvSpPr>
            <p:spPr>
              <a:xfrm>
                <a:off x="1754599" y="2018538"/>
                <a:ext cx="605111" cy="671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cs typeface="+mn-ea"/>
                    <a:sym typeface="+mn-lt"/>
                  </a:rPr>
                  <a:t>01</a:t>
                </a:r>
                <a:endParaRPr lang="zh-CN" altLang="en-US" sz="48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6" name="TextBox 198"/>
          <p:cNvSpPr txBox="1"/>
          <p:nvPr/>
        </p:nvSpPr>
        <p:spPr>
          <a:xfrm>
            <a:off x="3552154" y="1184232"/>
            <a:ext cx="5227131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36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25400">
                    <a:schemeClr val="accent2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项目介绍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 83"/>
          <p:cNvSpPr/>
          <p:nvPr/>
        </p:nvSpPr>
        <p:spPr>
          <a:xfrm>
            <a:off x="64655" y="212915"/>
            <a:ext cx="19024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产品经历</a:t>
            </a:r>
          </a:p>
        </p:txBody>
      </p:sp>
      <p:grpSp>
        <p:nvGrpSpPr>
          <p:cNvPr id="85" name="组合 84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86" name="任意多边形 85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平行四边形 86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平行四边形 87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平行四边形 88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平行四边形 90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026" name="图片 2"/>
          <p:cNvPicPr>
            <a:picLocks noChangeAspect="1" noChangeArrowheads="1"/>
          </p:cNvPicPr>
          <p:nvPr/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942" y="3365519"/>
            <a:ext cx="3128645" cy="9036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205A77-B2A6-42B6-9D0F-334DD675B3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694"/>
          <a:stretch/>
        </p:blipFill>
        <p:spPr>
          <a:xfrm>
            <a:off x="8851084" y="4582047"/>
            <a:ext cx="3135503" cy="19973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0BB05E3-819F-4F6E-A979-FBAD189BF6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083" y="1011521"/>
            <a:ext cx="3128645" cy="2041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135C8D6-15CF-4724-A4FE-F5B4D6294BD3}"/>
              </a:ext>
            </a:extLst>
          </p:cNvPr>
          <p:cNvSpPr/>
          <p:nvPr/>
        </p:nvSpPr>
        <p:spPr>
          <a:xfrm>
            <a:off x="212272" y="1641209"/>
            <a:ext cx="2397990" cy="149836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60"/>
              </a:lnSpc>
            </a:pPr>
            <a:r>
              <a:rPr lang="zh-CN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cs typeface="+mn-ea"/>
                <a:sym typeface="+mn-ea"/>
              </a:rPr>
              <a:t>初入物联</a:t>
            </a:r>
            <a:endParaRPr lang="en-US" altLang="zh-CN" sz="2800" b="1" dirty="0">
              <a:solidFill>
                <a:schemeClr val="accent5">
                  <a:lumMod val="60000"/>
                  <a:lumOff val="40000"/>
                </a:schemeClr>
              </a:solidFill>
              <a:cs typeface="+mn-ea"/>
              <a:sym typeface="+mn-ea"/>
            </a:endParaRPr>
          </a:p>
          <a:p>
            <a:pPr algn="ctr">
              <a:lnSpc>
                <a:spcPts val="3360"/>
              </a:lnSpc>
            </a:pPr>
            <a:r>
              <a:rPr lang="en-US" altLang="zh-CN" sz="1800" b="1" dirty="0">
                <a:solidFill>
                  <a:schemeClr val="bg1"/>
                </a:solidFill>
                <a:cs typeface="+mn-ea"/>
                <a:sym typeface="+mn-ea"/>
              </a:rPr>
              <a:t>2016</a:t>
            </a: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ea"/>
              </a:rPr>
              <a:t>年构思第一代主机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1447A347-235D-4A5A-B7BE-0220F7704D5B}"/>
              </a:ext>
            </a:extLst>
          </p:cNvPr>
          <p:cNvSpPr/>
          <p:nvPr/>
        </p:nvSpPr>
        <p:spPr>
          <a:xfrm>
            <a:off x="3014674" y="1678870"/>
            <a:ext cx="2574168" cy="146070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60"/>
              </a:lnSpc>
            </a:pPr>
            <a:r>
              <a:rPr lang="zh-CN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cs typeface="+mn-ea"/>
                <a:sym typeface="+mn-ea"/>
              </a:rPr>
              <a:t>初获锋芒</a:t>
            </a:r>
            <a:endParaRPr lang="en-US" altLang="zh-CN" sz="2800" b="1" dirty="0">
              <a:solidFill>
                <a:schemeClr val="accent5">
                  <a:lumMod val="60000"/>
                  <a:lumOff val="40000"/>
                </a:schemeClr>
              </a:solidFill>
              <a:cs typeface="+mn-ea"/>
              <a:sym typeface="+mn-ea"/>
            </a:endParaRPr>
          </a:p>
          <a:p>
            <a:pPr algn="ctr">
              <a:lnSpc>
                <a:spcPts val="3360"/>
              </a:lnSpc>
            </a:pPr>
            <a:r>
              <a:rPr lang="en-US" altLang="zh-CN" sz="1800" b="1" dirty="0">
                <a:solidFill>
                  <a:schemeClr val="bg1"/>
                </a:solidFill>
                <a:cs typeface="+mn-ea"/>
                <a:sym typeface="+mn-ea"/>
              </a:rPr>
              <a:t>2016</a:t>
            </a: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ea"/>
              </a:rPr>
              <a:t>年广东省青少年科技创新大赛铜牌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DCC588F2-A571-4BD9-8B9C-3C57D59DDA56}"/>
              </a:ext>
            </a:extLst>
          </p:cNvPr>
          <p:cNvSpPr/>
          <p:nvPr/>
        </p:nvSpPr>
        <p:spPr>
          <a:xfrm>
            <a:off x="5993254" y="1641209"/>
            <a:ext cx="2574168" cy="1498366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60"/>
              </a:lnSpc>
            </a:pPr>
            <a:r>
              <a:rPr lang="zh-CN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cs typeface="+mn-ea"/>
                <a:sym typeface="+mn-ea"/>
              </a:rPr>
              <a:t>研发改进</a:t>
            </a:r>
            <a:endParaRPr lang="en-US" altLang="zh-CN" sz="2800" b="1" dirty="0">
              <a:solidFill>
                <a:schemeClr val="accent5">
                  <a:lumMod val="60000"/>
                  <a:lumOff val="40000"/>
                </a:schemeClr>
              </a:solidFill>
              <a:cs typeface="+mn-ea"/>
              <a:sym typeface="+mn-ea"/>
            </a:endParaRPr>
          </a:p>
          <a:p>
            <a:pPr marR="0" lvl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ea"/>
              </a:rPr>
              <a:t>专利正在审批，更新更多的集成模组</a:t>
            </a:r>
            <a:endParaRPr lang="en-US" altLang="zh-CN" sz="18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B190F58-3621-4AB5-A055-2ED69386272F}"/>
              </a:ext>
            </a:extLst>
          </p:cNvPr>
          <p:cNvSpPr/>
          <p:nvPr/>
        </p:nvSpPr>
        <p:spPr>
          <a:xfrm>
            <a:off x="226611" y="3441393"/>
            <a:ext cx="4335414" cy="2667417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60"/>
              </a:lnSpc>
            </a:pPr>
            <a:r>
              <a:rPr lang="zh-CN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cs typeface="+mn-ea"/>
                <a:sym typeface="+mn-ea"/>
              </a:rPr>
              <a:t>再获成果</a:t>
            </a:r>
            <a:endParaRPr lang="en-US" altLang="zh-CN" sz="2800" b="1" dirty="0">
              <a:solidFill>
                <a:schemeClr val="accent5">
                  <a:lumMod val="60000"/>
                  <a:lumOff val="40000"/>
                </a:schemeClr>
              </a:solidFill>
              <a:cs typeface="+mn-ea"/>
              <a:sym typeface="+mn-ea"/>
            </a:endParaRPr>
          </a:p>
          <a:p>
            <a:pPr algn="ctr">
              <a:lnSpc>
                <a:spcPts val="2600"/>
              </a:lnSpc>
            </a:pP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ea"/>
              </a:rPr>
              <a:t> 网络文化节“微创业</a:t>
            </a:r>
            <a:r>
              <a:rPr lang="en-US" altLang="zh-CN" sz="1800" b="1" dirty="0">
                <a:solidFill>
                  <a:schemeClr val="bg1"/>
                </a:solidFill>
                <a:cs typeface="+mn-ea"/>
                <a:sym typeface="+mn-ea"/>
              </a:rPr>
              <a:t>-</a:t>
            </a: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ea"/>
              </a:rPr>
              <a:t>打造创业新视野”一等奖</a:t>
            </a:r>
            <a:endParaRPr lang="en-US" altLang="zh-CN" b="1" dirty="0">
              <a:solidFill>
                <a:schemeClr val="bg1"/>
              </a:solidFill>
              <a:cs typeface="+mn-ea"/>
              <a:sym typeface="+mn-ea"/>
            </a:endParaRPr>
          </a:p>
          <a:p>
            <a:pPr algn="ctr">
              <a:lnSpc>
                <a:spcPts val="2600"/>
              </a:lnSpc>
            </a:pP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ea"/>
              </a:rPr>
              <a:t>粤嵌杯“互联网＋”全国创新创业大赛</a:t>
            </a:r>
            <a:endParaRPr lang="en-US" altLang="zh-CN" sz="1800" b="1" dirty="0">
              <a:solidFill>
                <a:schemeClr val="bg1"/>
              </a:solidFill>
              <a:cs typeface="+mn-ea"/>
              <a:sym typeface="+mn-ea"/>
            </a:endParaRPr>
          </a:p>
          <a:p>
            <a:pPr algn="ctr">
              <a:lnSpc>
                <a:spcPts val="2600"/>
              </a:lnSpc>
            </a:pP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ea"/>
              </a:rPr>
              <a:t>初赛一等奖</a:t>
            </a:r>
            <a:endParaRPr lang="en-US" altLang="zh-CN" b="1" dirty="0">
              <a:solidFill>
                <a:schemeClr val="bg1"/>
              </a:solidFill>
              <a:cs typeface="+mn-ea"/>
              <a:sym typeface="+mn-ea"/>
            </a:endParaRPr>
          </a:p>
          <a:p>
            <a:pPr algn="ctr">
              <a:lnSpc>
                <a:spcPts val="2600"/>
              </a:lnSpc>
            </a:pP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ea"/>
              </a:rPr>
              <a:t>北海市“青创杯” 青年创新创业大赛</a:t>
            </a:r>
            <a:endParaRPr lang="en-US" altLang="zh-CN" sz="1800" b="1" dirty="0">
              <a:solidFill>
                <a:schemeClr val="bg1"/>
              </a:solidFill>
              <a:cs typeface="+mn-ea"/>
              <a:sym typeface="+mn-ea"/>
            </a:endParaRPr>
          </a:p>
          <a:p>
            <a:pPr algn="ctr">
              <a:lnSpc>
                <a:spcPts val="2600"/>
              </a:lnSpc>
            </a:pP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ea"/>
              </a:rPr>
              <a:t>三等奖</a:t>
            </a:r>
            <a:endParaRPr lang="en-US" altLang="zh-CN" sz="18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B759E27-9DC1-495C-B73F-261688C0F459}"/>
              </a:ext>
            </a:extLst>
          </p:cNvPr>
          <p:cNvSpPr/>
          <p:nvPr/>
        </p:nvSpPr>
        <p:spPr>
          <a:xfrm>
            <a:off x="5188445" y="3655578"/>
            <a:ext cx="3390162" cy="1997309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360"/>
              </a:lnSpc>
            </a:pPr>
            <a:r>
              <a:rPr lang="zh-CN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cs typeface="+mn-ea"/>
                <a:sym typeface="+mn-ea"/>
              </a:rPr>
              <a:t>推入市场</a:t>
            </a:r>
            <a:endParaRPr lang="en-US" altLang="zh-CN" sz="2800" b="1" dirty="0">
              <a:solidFill>
                <a:schemeClr val="accent5">
                  <a:lumMod val="60000"/>
                  <a:lumOff val="40000"/>
                </a:schemeClr>
              </a:solidFill>
              <a:cs typeface="+mn-ea"/>
              <a:sym typeface="+mn-ea"/>
            </a:endParaRPr>
          </a:p>
          <a:p>
            <a:pPr algn="ctr">
              <a:lnSpc>
                <a:spcPts val="3360"/>
              </a:lnSpc>
            </a:pP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ea"/>
              </a:rPr>
              <a:t>第一批小批量推进市场获取反馈，刚上线就获得了 </a:t>
            </a:r>
            <a:r>
              <a:rPr lang="en-US" altLang="zh-CN" sz="1800" b="1" dirty="0">
                <a:solidFill>
                  <a:schemeClr val="bg1"/>
                </a:solidFill>
                <a:cs typeface="+mn-ea"/>
                <a:sym typeface="+mn-ea"/>
              </a:rPr>
              <a:t>1000+</a:t>
            </a:r>
            <a:r>
              <a:rPr lang="zh-CN" altLang="en-US" sz="1800" b="1" dirty="0">
                <a:solidFill>
                  <a:schemeClr val="bg1"/>
                </a:solidFill>
                <a:cs typeface="+mn-ea"/>
                <a:sym typeface="+mn-ea"/>
              </a:rPr>
              <a:t>的收藏</a:t>
            </a: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8FCF0360-7C21-4FC7-A991-F2E059B25E4E}"/>
              </a:ext>
            </a:extLst>
          </p:cNvPr>
          <p:cNvSpPr/>
          <p:nvPr/>
        </p:nvSpPr>
        <p:spPr>
          <a:xfrm>
            <a:off x="2610262" y="2194813"/>
            <a:ext cx="404412" cy="405239"/>
          </a:xfrm>
          <a:prstGeom prst="rightArrow">
            <a:avLst/>
          </a:prstGeom>
          <a:solidFill>
            <a:schemeClr val="accent2">
              <a:alpha val="1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F309FAFA-A1CD-43F5-831B-89409BCC6E44}"/>
              </a:ext>
            </a:extLst>
          </p:cNvPr>
          <p:cNvSpPr/>
          <p:nvPr/>
        </p:nvSpPr>
        <p:spPr>
          <a:xfrm>
            <a:off x="5588842" y="2194813"/>
            <a:ext cx="404412" cy="405235"/>
          </a:xfrm>
          <a:prstGeom prst="right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8B411452-4809-4B7E-8C57-0C1205CD0CA4}"/>
              </a:ext>
            </a:extLst>
          </p:cNvPr>
          <p:cNvSpPr/>
          <p:nvPr/>
        </p:nvSpPr>
        <p:spPr>
          <a:xfrm>
            <a:off x="4562025" y="4476877"/>
            <a:ext cx="626420" cy="530793"/>
          </a:xfrm>
          <a:prstGeom prst="rightArrow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112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68363" y="1094697"/>
            <a:ext cx="8235504" cy="5611803"/>
            <a:chOff x="1968363" y="1094697"/>
            <a:chExt cx="8235504" cy="561180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363" y="1094697"/>
              <a:ext cx="8235504" cy="5611803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5241057" y="2534059"/>
              <a:ext cx="1709886" cy="1709885"/>
              <a:chOff x="1413324" y="1664562"/>
              <a:chExt cx="1381545" cy="1381544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413324" y="1664562"/>
                <a:ext cx="1381545" cy="1381544"/>
              </a:xfrm>
              <a:prstGeom prst="ellipse">
                <a:avLst/>
              </a:prstGeom>
              <a:gradFill flip="none" rotWithShape="1">
                <a:gsLst>
                  <a:gs pos="65000">
                    <a:srgbClr val="01E2BC">
                      <a:alpha val="0"/>
                    </a:srgbClr>
                  </a:gs>
                  <a:gs pos="100000">
                    <a:srgbClr val="01E2BC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516201" y="1767441"/>
                <a:ext cx="1175791" cy="1175790"/>
              </a:xfrm>
              <a:prstGeom prst="ellipse">
                <a:avLst/>
              </a:prstGeom>
              <a:noFill/>
              <a:ln>
                <a:solidFill>
                  <a:srgbClr val="2A9995"/>
                </a:solidFill>
              </a:ln>
              <a:effectLst>
                <a:glow rad="38100">
                  <a:srgbClr val="01E2BC">
                    <a:alpha val="1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1600082" y="1814734"/>
                <a:ext cx="1008029" cy="1081197"/>
                <a:chOff x="4981968" y="4909761"/>
                <a:chExt cx="561350" cy="602097"/>
              </a:xfrm>
              <a:solidFill>
                <a:schemeClr val="bg1"/>
              </a:solidFill>
              <a:effectLst>
                <a:glow rad="50800">
                  <a:schemeClr val="bg1">
                    <a:alpha val="10000"/>
                  </a:schemeClr>
                </a:glow>
              </a:effectLst>
            </p:grpSpPr>
            <p:sp>
              <p:nvSpPr>
                <p:cNvPr id="12" name="任意多边形 11"/>
                <p:cNvSpPr/>
                <p:nvPr/>
              </p:nvSpPr>
              <p:spPr>
                <a:xfrm>
                  <a:off x="4981968" y="4909761"/>
                  <a:ext cx="561350" cy="194436"/>
                </a:xfrm>
                <a:custGeom>
                  <a:avLst/>
                  <a:gdLst>
                    <a:gd name="connsiteX0" fmla="*/ 280675 w 561350"/>
                    <a:gd name="connsiteY0" fmla="*/ 0 h 194436"/>
                    <a:gd name="connsiteX1" fmla="*/ 558070 w 561350"/>
                    <a:gd name="connsiteY1" fmla="*/ 183869 h 194436"/>
                    <a:gd name="connsiteX2" fmla="*/ 561350 w 561350"/>
                    <a:gd name="connsiteY2" fmla="*/ 194436 h 194436"/>
                    <a:gd name="connsiteX3" fmla="*/ 528660 w 561350"/>
                    <a:gd name="connsiteY3" fmla="*/ 194436 h 194436"/>
                    <a:gd name="connsiteX4" fmla="*/ 504584 w 561350"/>
                    <a:gd name="connsiteY4" fmla="*/ 150079 h 194436"/>
                    <a:gd name="connsiteX5" fmla="*/ 280675 w 561350"/>
                    <a:gd name="connsiteY5" fmla="*/ 31028 h 194436"/>
                    <a:gd name="connsiteX6" fmla="*/ 56766 w 561350"/>
                    <a:gd name="connsiteY6" fmla="*/ 150079 h 194436"/>
                    <a:gd name="connsiteX7" fmla="*/ 32690 w 561350"/>
                    <a:gd name="connsiteY7" fmla="*/ 194436 h 194436"/>
                    <a:gd name="connsiteX8" fmla="*/ 0 w 561350"/>
                    <a:gd name="connsiteY8" fmla="*/ 194436 h 194436"/>
                    <a:gd name="connsiteX9" fmla="*/ 3280 w 561350"/>
                    <a:gd name="connsiteY9" fmla="*/ 183869 h 194436"/>
                    <a:gd name="connsiteX10" fmla="*/ 280675 w 561350"/>
                    <a:gd name="connsiteY10" fmla="*/ 0 h 194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1350" h="194436">
                      <a:moveTo>
                        <a:pt x="280675" y="0"/>
                      </a:moveTo>
                      <a:cubicBezTo>
                        <a:pt x="405375" y="0"/>
                        <a:pt x="512368" y="75817"/>
                        <a:pt x="558070" y="183869"/>
                      </a:cubicBezTo>
                      <a:lnTo>
                        <a:pt x="561350" y="194436"/>
                      </a:lnTo>
                      <a:lnTo>
                        <a:pt x="528660" y="194436"/>
                      </a:lnTo>
                      <a:lnTo>
                        <a:pt x="504584" y="150079"/>
                      </a:lnTo>
                      <a:cubicBezTo>
                        <a:pt x="456059" y="78252"/>
                        <a:pt x="373882" y="31028"/>
                        <a:pt x="280675" y="31028"/>
                      </a:cubicBezTo>
                      <a:cubicBezTo>
                        <a:pt x="187468" y="31028"/>
                        <a:pt x="105292" y="78252"/>
                        <a:pt x="56766" y="150079"/>
                      </a:cubicBezTo>
                      <a:lnTo>
                        <a:pt x="32690" y="194436"/>
                      </a:lnTo>
                      <a:lnTo>
                        <a:pt x="0" y="194436"/>
                      </a:lnTo>
                      <a:lnTo>
                        <a:pt x="3280" y="183869"/>
                      </a:lnTo>
                      <a:cubicBezTo>
                        <a:pt x="48983" y="75817"/>
                        <a:pt x="155975" y="0"/>
                        <a:pt x="2806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" name="任意多边形 12"/>
                <p:cNvSpPr/>
                <p:nvPr/>
              </p:nvSpPr>
              <p:spPr>
                <a:xfrm>
                  <a:off x="5028091" y="5397417"/>
                  <a:ext cx="132191" cy="92909"/>
                </a:xfrm>
                <a:custGeom>
                  <a:avLst/>
                  <a:gdLst>
                    <a:gd name="connsiteX0" fmla="*/ 0 w 132191"/>
                    <a:gd name="connsiteY0" fmla="*/ 0 h 92909"/>
                    <a:gd name="connsiteX1" fmla="*/ 40042 w 132191"/>
                    <a:gd name="connsiteY1" fmla="*/ 0 h 92909"/>
                    <a:gd name="connsiteX2" fmla="*/ 43618 w 132191"/>
                    <a:gd name="connsiteY2" fmla="*/ 4334 h 92909"/>
                    <a:gd name="connsiteX3" fmla="*/ 129449 w 132191"/>
                    <a:gd name="connsiteY3" fmla="*/ 62202 h 92909"/>
                    <a:gd name="connsiteX4" fmla="*/ 132191 w 132191"/>
                    <a:gd name="connsiteY4" fmla="*/ 63053 h 92909"/>
                    <a:gd name="connsiteX5" fmla="*/ 124191 w 132191"/>
                    <a:gd name="connsiteY5" fmla="*/ 92909 h 92909"/>
                    <a:gd name="connsiteX6" fmla="*/ 117372 w 132191"/>
                    <a:gd name="connsiteY6" fmla="*/ 90792 h 92909"/>
                    <a:gd name="connsiteX7" fmla="*/ 21678 w 132191"/>
                    <a:gd name="connsiteY7" fmla="*/ 26274 h 92909"/>
                    <a:gd name="connsiteX8" fmla="*/ 0 w 132191"/>
                    <a:gd name="connsiteY8" fmla="*/ 0 h 92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191" h="92909">
                      <a:moveTo>
                        <a:pt x="0" y="0"/>
                      </a:moveTo>
                      <a:lnTo>
                        <a:pt x="40042" y="0"/>
                      </a:lnTo>
                      <a:lnTo>
                        <a:pt x="43618" y="4334"/>
                      </a:lnTo>
                      <a:cubicBezTo>
                        <a:pt x="68051" y="28767"/>
                        <a:pt x="97144" y="48539"/>
                        <a:pt x="129449" y="62202"/>
                      </a:cubicBezTo>
                      <a:lnTo>
                        <a:pt x="132191" y="63053"/>
                      </a:lnTo>
                      <a:lnTo>
                        <a:pt x="124191" y="92909"/>
                      </a:lnTo>
                      <a:lnTo>
                        <a:pt x="117372" y="90792"/>
                      </a:lnTo>
                      <a:cubicBezTo>
                        <a:pt x="81354" y="75558"/>
                        <a:pt x="48918" y="53514"/>
                        <a:pt x="21678" y="2627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任意多边形 13"/>
                <p:cNvSpPr/>
                <p:nvPr/>
              </p:nvSpPr>
              <p:spPr>
                <a:xfrm>
                  <a:off x="5195981" y="5397408"/>
                  <a:ext cx="301221" cy="114450"/>
                </a:xfrm>
                <a:custGeom>
                  <a:avLst/>
                  <a:gdLst>
                    <a:gd name="connsiteX0" fmla="*/ 261179 w 301221"/>
                    <a:gd name="connsiteY0" fmla="*/ 0 h 114450"/>
                    <a:gd name="connsiteX1" fmla="*/ 301221 w 301221"/>
                    <a:gd name="connsiteY1" fmla="*/ 0 h 114450"/>
                    <a:gd name="connsiteX2" fmla="*/ 279543 w 301221"/>
                    <a:gd name="connsiteY2" fmla="*/ 26274 h 114450"/>
                    <a:gd name="connsiteX3" fmla="*/ 66666 w 301221"/>
                    <a:gd name="connsiteY3" fmla="*/ 114450 h 114450"/>
                    <a:gd name="connsiteX4" fmla="*/ 5993 w 301221"/>
                    <a:gd name="connsiteY4" fmla="*/ 108334 h 114450"/>
                    <a:gd name="connsiteX5" fmla="*/ 0 w 301221"/>
                    <a:gd name="connsiteY5" fmla="*/ 106474 h 114450"/>
                    <a:gd name="connsiteX6" fmla="*/ 8000 w 301221"/>
                    <a:gd name="connsiteY6" fmla="*/ 76618 h 114450"/>
                    <a:gd name="connsiteX7" fmla="*/ 12247 w 301221"/>
                    <a:gd name="connsiteY7" fmla="*/ 77936 h 114450"/>
                    <a:gd name="connsiteX8" fmla="*/ 66666 w 301221"/>
                    <a:gd name="connsiteY8" fmla="*/ 83422 h 114450"/>
                    <a:gd name="connsiteX9" fmla="*/ 257603 w 301221"/>
                    <a:gd name="connsiteY9" fmla="*/ 4334 h 114450"/>
                    <a:gd name="connsiteX10" fmla="*/ 261179 w 301221"/>
                    <a:gd name="connsiteY10" fmla="*/ 0 h 114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221" h="114450">
                      <a:moveTo>
                        <a:pt x="261179" y="0"/>
                      </a:moveTo>
                      <a:lnTo>
                        <a:pt x="301221" y="0"/>
                      </a:lnTo>
                      <a:lnTo>
                        <a:pt x="279543" y="26274"/>
                      </a:lnTo>
                      <a:cubicBezTo>
                        <a:pt x="225063" y="80754"/>
                        <a:pt x="149800" y="114450"/>
                        <a:pt x="66666" y="114450"/>
                      </a:cubicBezTo>
                      <a:cubicBezTo>
                        <a:pt x="45883" y="114450"/>
                        <a:pt x="25592" y="112344"/>
                        <a:pt x="5993" y="108334"/>
                      </a:cubicBezTo>
                      <a:lnTo>
                        <a:pt x="0" y="106474"/>
                      </a:lnTo>
                      <a:lnTo>
                        <a:pt x="8000" y="76618"/>
                      </a:lnTo>
                      <a:lnTo>
                        <a:pt x="12247" y="77936"/>
                      </a:lnTo>
                      <a:cubicBezTo>
                        <a:pt x="29825" y="81533"/>
                        <a:pt x="48025" y="83422"/>
                        <a:pt x="66666" y="83422"/>
                      </a:cubicBezTo>
                      <a:cubicBezTo>
                        <a:pt x="141232" y="83422"/>
                        <a:pt x="208738" y="53199"/>
                        <a:pt x="257603" y="4334"/>
                      </a:cubicBezTo>
                      <a:lnTo>
                        <a:pt x="2611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b="1">
                    <a:solidFill>
                      <a:schemeClr val="bg1">
                        <a:lumMod val="9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1" name="文本框 59"/>
              <p:cNvSpPr txBox="1"/>
              <p:nvPr/>
            </p:nvSpPr>
            <p:spPr>
              <a:xfrm>
                <a:off x="1754599" y="2018538"/>
                <a:ext cx="644408" cy="670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8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cs typeface="+mn-ea"/>
                    <a:sym typeface="+mn-lt"/>
                  </a:rPr>
                  <a:t>03</a:t>
                </a:r>
                <a:endParaRPr lang="zh-CN" altLang="en-US" sz="48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cs typeface="+mn-ea"/>
                  <a:sym typeface="+mn-lt"/>
                </a:endParaRPr>
              </a:p>
            </p:txBody>
          </p:sp>
        </p:grpSp>
      </p:grpSp>
      <p:sp>
        <p:nvSpPr>
          <p:cNvPr id="6" name="TextBox 198"/>
          <p:cNvSpPr txBox="1"/>
          <p:nvPr/>
        </p:nvSpPr>
        <p:spPr>
          <a:xfrm>
            <a:off x="3541994" y="1094697"/>
            <a:ext cx="5227131" cy="6451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36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25400">
                    <a:schemeClr val="accent2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团队简介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4"/>
          <p:cNvCxnSpPr/>
          <p:nvPr/>
        </p:nvCxnSpPr>
        <p:spPr>
          <a:xfrm>
            <a:off x="3812479" y="4203989"/>
            <a:ext cx="560325" cy="698034"/>
          </a:xfrm>
          <a:prstGeom prst="line">
            <a:avLst/>
          </a:prstGeom>
          <a:noFill/>
          <a:ln w="19050">
            <a:solidFill>
              <a:srgbClr val="54D0C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직선 연결선 15"/>
          <p:cNvCxnSpPr/>
          <p:nvPr/>
        </p:nvCxnSpPr>
        <p:spPr>
          <a:xfrm flipH="1">
            <a:off x="4953910" y="4642761"/>
            <a:ext cx="911881" cy="455942"/>
          </a:xfrm>
          <a:prstGeom prst="line">
            <a:avLst/>
          </a:prstGeom>
          <a:noFill/>
          <a:ln w="19050">
            <a:solidFill>
              <a:srgbClr val="54D0C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직선 연결선 16"/>
          <p:cNvCxnSpPr/>
          <p:nvPr/>
        </p:nvCxnSpPr>
        <p:spPr>
          <a:xfrm flipH="1">
            <a:off x="6411134" y="3131897"/>
            <a:ext cx="241381" cy="1001282"/>
          </a:xfrm>
          <a:prstGeom prst="line">
            <a:avLst/>
          </a:prstGeom>
          <a:noFill/>
          <a:ln w="19050">
            <a:solidFill>
              <a:srgbClr val="54D0C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직선 연결선 17"/>
          <p:cNvCxnSpPr/>
          <p:nvPr/>
        </p:nvCxnSpPr>
        <p:spPr>
          <a:xfrm flipV="1">
            <a:off x="7100669" y="2038277"/>
            <a:ext cx="986213" cy="508710"/>
          </a:xfrm>
          <a:prstGeom prst="line">
            <a:avLst/>
          </a:prstGeom>
          <a:noFill/>
          <a:ln w="19050">
            <a:solidFill>
              <a:srgbClr val="54D0C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2" name="组合 51"/>
          <p:cNvGrpSpPr/>
          <p:nvPr/>
        </p:nvGrpSpPr>
        <p:grpSpPr>
          <a:xfrm>
            <a:off x="275054" y="2886497"/>
            <a:ext cx="2887345" cy="3189153"/>
            <a:chOff x="466189" y="2886497"/>
            <a:chExt cx="2887345" cy="3189153"/>
          </a:xfrm>
        </p:grpSpPr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314963" y="2886497"/>
              <a:ext cx="1751139" cy="9848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 algn="r"/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创始人</a:t>
              </a:r>
              <a:endParaRPr lang="en-US" altLang="ko-KR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0" lvl="1" algn="r"/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0" lvl="1" algn="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张展鸿</a:t>
              </a:r>
            </a:p>
          </p:txBody>
        </p:sp>
        <p:sp>
          <p:nvSpPr>
            <p:cNvPr id="8" name="Rectangle 3"/>
            <p:cNvSpPr txBox="1">
              <a:spLocks noChangeArrowheads="1"/>
            </p:cNvSpPr>
            <p:nvPr/>
          </p:nvSpPr>
          <p:spPr bwMode="auto">
            <a:xfrm>
              <a:off x="466189" y="3903132"/>
              <a:ext cx="2887345" cy="21725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171450" marR="0" lvl="0" indent="-171450" algn="l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defRPr/>
              </a:pPr>
              <a:r>
                <a:rPr lang="en-US" altLang="zh-CN" sz="1600" kern="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2</a:t>
              </a:r>
              <a:r>
                <a:rPr lang="zh-CN" altLang="en-US" sz="1600" kern="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年嵌入式产品开发设计经验</a:t>
              </a:r>
              <a:endParaRPr lang="en-US" altLang="zh-CN" sz="1600" b="0" kern="0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  <a:p>
              <a:pPr marL="171450" marR="0" lvl="0" indent="-171450" algn="l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defRPr/>
              </a:pPr>
              <a:r>
                <a:rPr lang="en-US" altLang="zh-CN" sz="1600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2</a:t>
              </a:r>
              <a:r>
                <a:rPr lang="zh-CN" altLang="en-US" sz="1600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年电子创新比赛经验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  <a:p>
              <a:pPr marL="171450" marR="0" lvl="0" indent="-171450" algn="l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defRPr/>
              </a:pPr>
              <a:r>
                <a:rPr lang="en-US" altLang="zh-CN" sz="1600" kern="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2</a:t>
              </a:r>
              <a:r>
                <a:rPr lang="zh-CN" altLang="en-US" sz="1600" kern="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年电子类团队带队经验</a:t>
              </a:r>
              <a:endParaRPr lang="en-US" altLang="zh-CN" sz="1600" b="0" kern="0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  <a:p>
              <a:pPr marL="171450" marR="0" lvl="0" indent="-171450" algn="l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defRPr/>
              </a:pPr>
              <a:r>
                <a:rPr lang="en-US" altLang="zh-CN" sz="1600" kern="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ACDC</a:t>
              </a:r>
              <a:r>
                <a:rPr lang="zh-CN" altLang="en-US" sz="1600" kern="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电子社创始人</a:t>
              </a:r>
              <a:endParaRPr lang="en-US" altLang="zh-CN" sz="1600" b="0" kern="0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endParaRPr>
            </a:p>
            <a:p>
              <a:pPr marL="171450" marR="0" lvl="0" indent="-171450" algn="l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u"/>
                <a:defRPr/>
              </a:pPr>
              <a:r>
                <a:rPr lang="zh-CN" altLang="en-US" sz="1600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桂林电子科技大学星图工作室</a:t>
              </a:r>
              <a:r>
                <a:rPr lang="zh-CN" altLang="en-US" sz="1600" kern="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负责</a:t>
              </a:r>
              <a:r>
                <a:rPr lang="zh-CN" altLang="en-US" sz="1600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人</a:t>
              </a:r>
              <a:endParaRPr lang="zh-CN" altLang="en-US" sz="1600" kern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正纤黑简体" panose="02000000000000000000" pitchFamily="2" charset="-122"/>
                <a:ea typeface="方正正纤黑简体" panose="02000000000000000000" pitchFamily="2" charset="-122"/>
                <a:cs typeface="+mn-ea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162530" y="3523768"/>
            <a:ext cx="769168" cy="769168"/>
            <a:chOff x="3162530" y="3523768"/>
            <a:chExt cx="769168" cy="769168"/>
          </a:xfrm>
        </p:grpSpPr>
        <p:sp>
          <p:nvSpPr>
            <p:cNvPr id="10" name="타원 6"/>
            <p:cNvSpPr/>
            <p:nvPr/>
          </p:nvSpPr>
          <p:spPr>
            <a:xfrm>
              <a:off x="3162530" y="3523768"/>
              <a:ext cx="769168" cy="769168"/>
            </a:xfrm>
            <a:prstGeom prst="ellipse">
              <a:avLst/>
            </a:prstGeom>
            <a:gradFill>
              <a:gsLst>
                <a:gs pos="0">
                  <a:srgbClr val="03D4A8">
                    <a:alpha val="60000"/>
                  </a:srgbClr>
                </a:gs>
                <a:gs pos="25000">
                  <a:srgbClr val="21D6E0">
                    <a:alpha val="60000"/>
                  </a:srgbClr>
                </a:gs>
                <a:gs pos="75000">
                  <a:srgbClr val="0087E6">
                    <a:alpha val="60000"/>
                  </a:srgbClr>
                </a:gs>
                <a:gs pos="100000">
                  <a:srgbClr val="005CBF">
                    <a:alpha val="60000"/>
                  </a:srgbClr>
                </a:gs>
              </a:gsLst>
              <a:lin ang="5400000" scaled="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cs typeface="+mn-ea"/>
                <a:sym typeface="+mn-lt"/>
              </a:endParaRPr>
            </a:p>
          </p:txBody>
        </p:sp>
        <p:grpSp>
          <p:nvGrpSpPr>
            <p:cNvPr id="11" name="Group 35"/>
            <p:cNvGrpSpPr/>
            <p:nvPr/>
          </p:nvGrpSpPr>
          <p:grpSpPr>
            <a:xfrm>
              <a:off x="3353325" y="3687469"/>
              <a:ext cx="387578" cy="441766"/>
              <a:chOff x="4021138" y="1814513"/>
              <a:chExt cx="669925" cy="763588"/>
            </a:xfrm>
            <a:solidFill>
              <a:schemeClr val="bg1"/>
            </a:solidFill>
          </p:grpSpPr>
          <p:sp>
            <p:nvSpPr>
              <p:cNvPr id="12" name="Freeform 3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Rectangle 3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38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39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Rectangle 4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Rectangle 4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Freeform 42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Freeform 43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Freeform 44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Freeform 45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8044280" y="1479550"/>
            <a:ext cx="769168" cy="769168"/>
            <a:chOff x="8044280" y="1479550"/>
            <a:chExt cx="769168" cy="769168"/>
          </a:xfrm>
        </p:grpSpPr>
        <p:sp>
          <p:nvSpPr>
            <p:cNvPr id="23" name="타원 12"/>
            <p:cNvSpPr/>
            <p:nvPr/>
          </p:nvSpPr>
          <p:spPr>
            <a:xfrm>
              <a:off x="8044280" y="1479550"/>
              <a:ext cx="769168" cy="769168"/>
            </a:xfrm>
            <a:prstGeom prst="ellipse">
              <a:avLst/>
            </a:prstGeom>
            <a:gradFill>
              <a:gsLst>
                <a:gs pos="0">
                  <a:srgbClr val="03D4A8"/>
                </a:gs>
                <a:gs pos="25000">
                  <a:srgbClr val="21D6E0">
                    <a:alpha val="60000"/>
                  </a:srgbClr>
                </a:gs>
                <a:gs pos="75000">
                  <a:srgbClr val="0087E6">
                    <a:alpha val="60000"/>
                  </a:srgbClr>
                </a:gs>
                <a:gs pos="100000">
                  <a:srgbClr val="005CBF">
                    <a:alpha val="60000"/>
                  </a:srgbClr>
                </a:gs>
              </a:gsLst>
              <a:lin ang="5400000" scaled="0"/>
            </a:gradFill>
            <a:ln w="25400">
              <a:gradFill>
                <a:gsLst>
                  <a:gs pos="0">
                    <a:srgbClr val="54D0CA"/>
                  </a:gs>
                  <a:gs pos="100000">
                    <a:srgbClr val="2A9995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cs typeface="+mn-ea"/>
                <a:sym typeface="+mn-lt"/>
              </a:endParaRPr>
            </a:p>
          </p:txBody>
        </p:sp>
        <p:sp>
          <p:nvSpPr>
            <p:cNvPr id="24" name="Freeform 46"/>
            <p:cNvSpPr>
              <a:spLocks noEditPoints="1"/>
            </p:cNvSpPr>
            <p:nvPr/>
          </p:nvSpPr>
          <p:spPr bwMode="auto">
            <a:xfrm>
              <a:off x="8207522" y="1631771"/>
              <a:ext cx="442684" cy="464727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75542" y="2372274"/>
            <a:ext cx="769168" cy="769168"/>
            <a:chOff x="6375542" y="2372274"/>
            <a:chExt cx="769168" cy="769168"/>
          </a:xfrm>
        </p:grpSpPr>
        <p:sp>
          <p:nvSpPr>
            <p:cNvPr id="26" name="타원 33"/>
            <p:cNvSpPr/>
            <p:nvPr/>
          </p:nvSpPr>
          <p:spPr>
            <a:xfrm>
              <a:off x="6375542" y="2372274"/>
              <a:ext cx="769168" cy="769168"/>
            </a:xfrm>
            <a:prstGeom prst="ellipse">
              <a:avLst/>
            </a:prstGeom>
            <a:noFill/>
            <a:ln w="508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cs typeface="+mn-ea"/>
                <a:sym typeface="+mn-lt"/>
              </a:endParaRPr>
            </a:p>
          </p:txBody>
        </p:sp>
        <p:grpSp>
          <p:nvGrpSpPr>
            <p:cNvPr id="27" name="Group 52"/>
            <p:cNvGrpSpPr/>
            <p:nvPr/>
          </p:nvGrpSpPr>
          <p:grpSpPr>
            <a:xfrm>
              <a:off x="6578277" y="2538731"/>
              <a:ext cx="363699" cy="436255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28" name="Freeform 53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54"/>
              <p:cNvSpPr/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202042" y="4843259"/>
            <a:ext cx="769168" cy="769168"/>
            <a:chOff x="4202042" y="4843259"/>
            <a:chExt cx="769168" cy="769168"/>
          </a:xfrm>
        </p:grpSpPr>
        <p:sp>
          <p:nvSpPr>
            <p:cNvPr id="31" name="타원 5"/>
            <p:cNvSpPr/>
            <p:nvPr/>
          </p:nvSpPr>
          <p:spPr>
            <a:xfrm>
              <a:off x="4202042" y="4843259"/>
              <a:ext cx="769168" cy="769168"/>
            </a:xfrm>
            <a:prstGeom prst="ellipse">
              <a:avLst/>
            </a:prstGeom>
            <a:noFill/>
            <a:ln w="50800">
              <a:gradFill>
                <a:gsLst>
                  <a:gs pos="0">
                    <a:srgbClr val="FFFFFF"/>
                  </a:gs>
                  <a:gs pos="7001">
                    <a:srgbClr val="E6E6E6"/>
                  </a:gs>
                  <a:gs pos="32001">
                    <a:srgbClr val="7D8496"/>
                  </a:gs>
                  <a:gs pos="47000">
                    <a:srgbClr val="E6E6E6"/>
                  </a:gs>
                  <a:gs pos="85001">
                    <a:srgbClr val="7D8496"/>
                  </a:gs>
                  <a:gs pos="100000">
                    <a:srgbClr val="E6E6E6"/>
                  </a:gs>
                </a:gsLst>
                <a:lin ang="5400000" scaled="0"/>
              </a:gra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cs typeface="+mn-ea"/>
                <a:sym typeface="+mn-lt"/>
              </a:endParaRPr>
            </a:p>
          </p:txBody>
        </p:sp>
        <p:sp>
          <p:nvSpPr>
            <p:cNvPr id="32" name="Freeform 62"/>
            <p:cNvSpPr>
              <a:spLocks noEditPoints="1"/>
            </p:cNvSpPr>
            <p:nvPr/>
          </p:nvSpPr>
          <p:spPr bwMode="auto">
            <a:xfrm>
              <a:off x="4342783" y="5013390"/>
              <a:ext cx="487687" cy="42890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821860" y="4080912"/>
            <a:ext cx="769168" cy="769168"/>
            <a:chOff x="5821860" y="4080912"/>
            <a:chExt cx="769168" cy="769168"/>
          </a:xfrm>
        </p:grpSpPr>
        <p:sp>
          <p:nvSpPr>
            <p:cNvPr id="34" name="타원 7"/>
            <p:cNvSpPr/>
            <p:nvPr/>
          </p:nvSpPr>
          <p:spPr>
            <a:xfrm>
              <a:off x="5821860" y="4080912"/>
              <a:ext cx="769168" cy="769168"/>
            </a:xfrm>
            <a:prstGeom prst="ellipse">
              <a:avLst/>
            </a:prstGeom>
            <a:gradFill>
              <a:gsLst>
                <a:gs pos="0">
                  <a:srgbClr val="03D4A8">
                    <a:alpha val="60000"/>
                  </a:srgbClr>
                </a:gs>
                <a:gs pos="25000">
                  <a:srgbClr val="21D6E0">
                    <a:alpha val="60000"/>
                  </a:srgbClr>
                </a:gs>
                <a:gs pos="75000">
                  <a:srgbClr val="0087E6">
                    <a:alpha val="60000"/>
                  </a:srgbClr>
                </a:gs>
                <a:gs pos="100000">
                  <a:srgbClr val="005CBF">
                    <a:alpha val="60000"/>
                  </a:srgbClr>
                </a:gs>
              </a:gsLst>
              <a:lin ang="5400000" scaled="0"/>
            </a:gra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cs typeface="+mn-ea"/>
                <a:sym typeface="+mn-lt"/>
              </a:endParaRPr>
            </a:p>
          </p:txBody>
        </p:sp>
        <p:grpSp>
          <p:nvGrpSpPr>
            <p:cNvPr id="35" name="Group 79"/>
            <p:cNvGrpSpPr/>
            <p:nvPr/>
          </p:nvGrpSpPr>
          <p:grpSpPr>
            <a:xfrm>
              <a:off x="5991072" y="4261605"/>
              <a:ext cx="430744" cy="407783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36" name="Freeform 80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37" name="Freeform 81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Freeform 82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39" name="Freeform 83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Freeform 84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41" name="Freeform 85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Freeform 86"/>
              <p:cNvSpPr/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ko-KR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131135" y="5123349"/>
            <a:ext cx="2232103" cy="1192373"/>
            <a:chOff x="5131135" y="5123349"/>
            <a:chExt cx="2232103" cy="1192373"/>
          </a:xfrm>
        </p:grpSpPr>
        <p:sp>
          <p:nvSpPr>
            <p:cNvPr id="44" name="Rectangle 3"/>
            <p:cNvSpPr txBox="1">
              <a:spLocks noChangeArrowheads="1"/>
            </p:cNvSpPr>
            <p:nvPr/>
          </p:nvSpPr>
          <p:spPr bwMode="auto">
            <a:xfrm>
              <a:off x="5131135" y="5123349"/>
              <a:ext cx="1751138" cy="5537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运营管理</a:t>
              </a:r>
            </a:p>
            <a:p>
              <a:pPr marL="0" lvl="1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陈韬</a:t>
              </a:r>
            </a:p>
          </p:txBody>
        </p:sp>
        <p:sp>
          <p:nvSpPr>
            <p:cNvPr id="45" name="Rectangle 3"/>
            <p:cNvSpPr txBox="1">
              <a:spLocks noChangeArrowheads="1"/>
            </p:cNvSpPr>
            <p:nvPr/>
          </p:nvSpPr>
          <p:spPr bwMode="auto">
            <a:xfrm>
              <a:off x="5131135" y="5725807"/>
              <a:ext cx="2232103" cy="5899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600" kern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擅于项目的策划和产品的营销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760199" y="3931858"/>
            <a:ext cx="2232103" cy="1487013"/>
            <a:chOff x="6760199" y="3931858"/>
            <a:chExt cx="2232103" cy="1487013"/>
          </a:xfrm>
        </p:grpSpPr>
        <p:sp>
          <p:nvSpPr>
            <p:cNvPr id="47" name="Rectangle 3"/>
            <p:cNvSpPr txBox="1">
              <a:spLocks noChangeArrowheads="1"/>
            </p:cNvSpPr>
            <p:nvPr/>
          </p:nvSpPr>
          <p:spPr bwMode="auto">
            <a:xfrm>
              <a:off x="6760199" y="3931858"/>
              <a:ext cx="1751138" cy="5537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市场销售</a:t>
              </a:r>
            </a:p>
            <a:p>
              <a:pPr marL="0" lvl="1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童晓媛</a:t>
              </a:r>
            </a:p>
          </p:txBody>
        </p:sp>
        <p:sp>
          <p:nvSpPr>
            <p:cNvPr id="48" name="Rectangle 3"/>
            <p:cNvSpPr txBox="1">
              <a:spLocks noChangeArrowheads="1"/>
            </p:cNvSpPr>
            <p:nvPr/>
          </p:nvSpPr>
          <p:spPr bwMode="auto">
            <a:xfrm>
              <a:off x="6760199" y="4534316"/>
              <a:ext cx="2232103" cy="8845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600" kern="0" dirty="0">
                  <a:solidFill>
                    <a:schemeClr val="bg1"/>
                  </a:solidFill>
                  <a:latin typeface="方正正纤黑简体" panose="02000000000000000000" pitchFamily="2" charset="-122"/>
                  <a:ea typeface="方正正纤黑简体" panose="02000000000000000000" pitchFamily="2" charset="-122"/>
                  <a:sym typeface="+mn-ea"/>
                </a:rPr>
                <a:t>做过微商创业，擅长销售。有两年多销售实践经验</a:t>
              </a:r>
              <a:endParaRPr lang="zh-CN" altLang="en-US" sz="1600" kern="0" dirty="0">
                <a:solidFill>
                  <a:schemeClr val="bg1"/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  <a:cs typeface="+mn-ea"/>
                <a:sym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301679" y="2657239"/>
            <a:ext cx="2336800" cy="1094740"/>
            <a:chOff x="7301679" y="2657239"/>
            <a:chExt cx="2336800" cy="1094740"/>
          </a:xfrm>
        </p:grpSpPr>
        <p:sp>
          <p:nvSpPr>
            <p:cNvPr id="50" name="Rectangle 3"/>
            <p:cNvSpPr txBox="1">
              <a:spLocks noChangeArrowheads="1"/>
            </p:cNvSpPr>
            <p:nvPr/>
          </p:nvSpPr>
          <p:spPr bwMode="auto">
            <a:xfrm>
              <a:off x="7301679" y="2657239"/>
              <a:ext cx="1751138" cy="5537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技术骨干</a:t>
              </a:r>
              <a:endParaRPr lang="en-US" altLang="ko-KR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0" lvl="1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蔡卓鸿</a:t>
              </a:r>
            </a:p>
          </p:txBody>
        </p:sp>
        <p:sp>
          <p:nvSpPr>
            <p:cNvPr id="51" name="Rectangle 3"/>
            <p:cNvSpPr txBox="1">
              <a:spLocks noChangeArrowheads="1"/>
            </p:cNvSpPr>
            <p:nvPr/>
          </p:nvSpPr>
          <p:spPr bwMode="auto">
            <a:xfrm>
              <a:off x="7301679" y="3259854"/>
              <a:ext cx="2336800" cy="4921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方正正纤黑简体" panose="02000000000000000000" pitchFamily="2" charset="-122"/>
                  <a:sym typeface="+mn-ea"/>
                </a:rPr>
                <a:t>具有</a:t>
              </a:r>
              <a:r>
                <a:rPr lang="en-US" altLang="zh-CN" sz="1600" kern="0" dirty="0">
                  <a:solidFill>
                    <a:schemeClr val="bg1"/>
                  </a:solidFill>
                  <a:ea typeface="方正正纤黑简体" panose="02000000000000000000" pitchFamily="2" charset="-122"/>
                  <a:sym typeface="+mn-ea"/>
                </a:rPr>
                <a:t>3</a:t>
              </a:r>
              <a:r>
                <a:rPr lang="zh-CN" altLang="en-US" sz="1600" kern="0" dirty="0">
                  <a:solidFill>
                    <a:schemeClr val="bg1"/>
                  </a:solidFill>
                  <a:ea typeface="方正正纤黑简体" panose="02000000000000000000" pitchFamily="2" charset="-122"/>
                  <a:sym typeface="+mn-ea"/>
                </a:rPr>
                <a:t>年项目开发经验，多次获得电子设计大赛奖</a:t>
              </a:r>
              <a:endParaRPr lang="zh-CN" altLang="en-US" sz="1600" kern="0" dirty="0">
                <a:solidFill>
                  <a:schemeClr val="bg1"/>
                </a:solidFill>
                <a:latin typeface="+mn-lt"/>
                <a:ea typeface="方正正纤黑简体" panose="02000000000000000000" pitchFamily="2" charset="-122"/>
                <a:cs typeface="+mn-ea"/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973462" y="1317967"/>
            <a:ext cx="2232103" cy="1340963"/>
            <a:chOff x="8973462" y="1317967"/>
            <a:chExt cx="2232103" cy="1340963"/>
          </a:xfrm>
        </p:grpSpPr>
        <p:sp>
          <p:nvSpPr>
            <p:cNvPr id="53" name="Rectangle 3"/>
            <p:cNvSpPr txBox="1">
              <a:spLocks noChangeArrowheads="1"/>
            </p:cNvSpPr>
            <p:nvPr/>
          </p:nvSpPr>
          <p:spPr bwMode="auto">
            <a:xfrm>
              <a:off x="8973462" y="1317967"/>
              <a:ext cx="1751138" cy="5537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marL="0" lvl="1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企划宣传</a:t>
              </a:r>
              <a:endParaRPr lang="en-US" altLang="ko-KR" sz="20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marL="0" lvl="1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王嘉俊</a:t>
              </a:r>
            </a:p>
          </p:txBody>
        </p:sp>
        <p:sp>
          <p:nvSpPr>
            <p:cNvPr id="54" name="Rectangle 3"/>
            <p:cNvSpPr txBox="1">
              <a:spLocks noChangeArrowheads="1"/>
            </p:cNvSpPr>
            <p:nvPr/>
          </p:nvSpPr>
          <p:spPr bwMode="auto">
            <a:xfrm>
              <a:off x="8973462" y="1920425"/>
              <a:ext cx="2232103" cy="7385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anose="020B0604020202020204" pitchFamily="34" charset="0"/>
                  <a:ea typeface="Yoon 윤고딕 550_TT" pitchFamily="18" charset="-127"/>
                  <a:cs typeface="Microsoft Sans Serif" panose="020B0604020202020204" pitchFamily="34" charset="0"/>
                </a:defRPr>
              </a:lvl1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kern="0" dirty="0">
                  <a:solidFill>
                    <a:schemeClr val="bg1"/>
                  </a:solidFill>
                  <a:ea typeface="方正正纤黑简体" panose="02000000000000000000" pitchFamily="2" charset="-122"/>
                  <a:sym typeface="+mn-ea"/>
                </a:rPr>
                <a:t>正修专业双学位。所学专业与市场营销对口，具有多年企划工作经验</a:t>
              </a:r>
              <a:endParaRPr lang="zh-CN" altLang="en-US" sz="1600" kern="0" dirty="0">
                <a:solidFill>
                  <a:schemeClr val="bg1"/>
                </a:solidFill>
                <a:latin typeface="+mn-lt"/>
                <a:ea typeface="方正正纤黑简体" panose="02000000000000000000" pitchFamily="2" charset="-122"/>
                <a:cs typeface="+mn-ea"/>
                <a:sym typeface="+mn-ea"/>
              </a:endParaRPr>
            </a:p>
          </p:txBody>
        </p:sp>
      </p:grpSp>
      <p:cxnSp>
        <p:nvCxnSpPr>
          <p:cNvPr id="62" name="直接连接符 6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64655" y="212915"/>
            <a:ext cx="19024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核心成员</a:t>
            </a:r>
          </a:p>
        </p:txBody>
      </p:sp>
      <p:grpSp>
        <p:nvGrpSpPr>
          <p:cNvPr id="71" name="组合 70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72" name="任意多边形 71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平行四边形 72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平行四边形 73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平行四边形 74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平行四边形 75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57" name="图片 56">
            <a:extLst>
              <a:ext uri="{FF2B5EF4-FFF2-40B4-BE49-F238E27FC236}">
                <a16:creationId xmlns:a16="http://schemas.microsoft.com/office/drawing/2014/main" id="{BBEB1AB9-9114-47F8-ABA5-3709C065F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28" y="2127246"/>
            <a:ext cx="1250898" cy="17512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213D0D9-B97A-43FF-946A-545DF9642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4655" y="212915"/>
            <a:ext cx="1899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产品愿景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4" name="任意多边形 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1673225" y="1056640"/>
            <a:ext cx="8845550" cy="4744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fontAlgn="auto">
              <a:lnSpc>
                <a:spcPct val="14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Tx/>
            </a:pPr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让“具”集芯</a:t>
            </a:r>
            <a:endParaRPr lang="zh-CN" altLang="en-US" sz="5400" b="1" dirty="0">
              <a:solidFill>
                <a:schemeClr val="bg1">
                  <a:lumMod val="95000"/>
                </a:schemeClr>
              </a:solidFill>
              <a:cs typeface="+mn-ea"/>
            </a:endParaRPr>
          </a:p>
          <a:p>
            <a:pPr algn="ctr" fontAlgn="auto">
              <a:lnSpc>
                <a:spcPct val="14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Tx/>
            </a:pPr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  <a:cs typeface="+mn-ea"/>
              </a:rPr>
              <a:t>成为每一个</a:t>
            </a:r>
          </a:p>
          <a:p>
            <a:pPr algn="l" fontAlgn="auto">
              <a:lnSpc>
                <a:spcPct val="14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Tx/>
            </a:pPr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  <a:cs typeface="+mn-ea"/>
              </a:rPr>
              <a:t>新时代电子工程师的第一根</a:t>
            </a:r>
          </a:p>
          <a:p>
            <a:pPr algn="ctr" fontAlgn="auto">
              <a:lnSpc>
                <a:spcPct val="14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Tx/>
            </a:pPr>
            <a:r>
              <a:rPr lang="zh-CN" altLang="en-US" sz="54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ea"/>
              </a:rPr>
              <a:t>“神笔”</a:t>
            </a:r>
            <a:endParaRPr lang="zh-CN" altLang="en-US" sz="5400" b="1" dirty="0">
              <a:solidFill>
                <a:schemeClr val="bg1">
                  <a:lumMod val="95000"/>
                </a:schemeClr>
              </a:solidFill>
              <a:cs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直接连接符 140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 136"/>
          <p:cNvSpPr/>
          <p:nvPr/>
        </p:nvSpPr>
        <p:spPr>
          <a:xfrm>
            <a:off x="64655" y="21291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关于</a:t>
            </a:r>
            <a:r>
              <a:rPr lang="en-US" altLang="zh-CN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“</a:t>
            </a: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具</a:t>
            </a:r>
            <a:r>
              <a:rPr lang="en-US" altLang="zh-CN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”</a:t>
            </a: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集芯</a:t>
            </a:r>
          </a:p>
        </p:txBody>
      </p:sp>
      <p:grpSp>
        <p:nvGrpSpPr>
          <p:cNvPr id="138" name="组合 137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9" name="任意多边形 13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平行四边形 148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平行四边形 149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平行四边形 150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平行四边形 151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平行四边形 152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5" name="TextBox 198">
            <a:extLst>
              <a:ext uri="{FF2B5EF4-FFF2-40B4-BE49-F238E27FC236}">
                <a16:creationId xmlns:a16="http://schemas.microsoft.com/office/drawing/2014/main" id="{63FCB934-AC32-4D5F-BEA9-CF1B6FEC03C5}"/>
              </a:ext>
            </a:extLst>
          </p:cNvPr>
          <p:cNvSpPr txBox="1"/>
          <p:nvPr/>
        </p:nvSpPr>
        <p:spPr>
          <a:xfrm>
            <a:off x="828040" y="1536700"/>
            <a:ext cx="2678430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4800" b="1" dirty="0">
                <a:solidFill>
                  <a:schemeClr val="bg1">
                    <a:lumMod val="95000"/>
                    <a:alpha val="94000"/>
                  </a:schemeClr>
                </a:solidFill>
                <a:cs typeface="+mn-ea"/>
                <a:sym typeface="+mn-lt"/>
              </a:rPr>
              <a:t>历时五年</a:t>
            </a:r>
          </a:p>
        </p:txBody>
      </p:sp>
      <p:sp>
        <p:nvSpPr>
          <p:cNvPr id="36" name="TextBox 198">
            <a:extLst>
              <a:ext uri="{FF2B5EF4-FFF2-40B4-BE49-F238E27FC236}">
                <a16:creationId xmlns:a16="http://schemas.microsoft.com/office/drawing/2014/main" id="{55CAFBF1-3026-4C88-99C1-E9F1725BA3E6}"/>
              </a:ext>
            </a:extLst>
          </p:cNvPr>
          <p:cNvSpPr txBox="1"/>
          <p:nvPr/>
        </p:nvSpPr>
        <p:spPr>
          <a:xfrm>
            <a:off x="848995" y="4215130"/>
            <a:ext cx="2687955" cy="5219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800" b="1" dirty="0">
                <a:solidFill>
                  <a:schemeClr val="bg1">
                    <a:lumMod val="95000"/>
                    <a:alpha val="83000"/>
                  </a:schemeClr>
                </a:solidFill>
                <a:cs typeface="+mn-ea"/>
                <a:sym typeface="+mn-lt"/>
              </a:rPr>
              <a:t>前沿的供电技术</a:t>
            </a:r>
          </a:p>
        </p:txBody>
      </p:sp>
      <p:sp>
        <p:nvSpPr>
          <p:cNvPr id="37" name="TextBox 198">
            <a:extLst>
              <a:ext uri="{FF2B5EF4-FFF2-40B4-BE49-F238E27FC236}">
                <a16:creationId xmlns:a16="http://schemas.microsoft.com/office/drawing/2014/main" id="{78EDA6DC-7C8D-4696-977D-E85DA33CE7BA}"/>
              </a:ext>
            </a:extLst>
          </p:cNvPr>
          <p:cNvSpPr txBox="1"/>
          <p:nvPr/>
        </p:nvSpPr>
        <p:spPr>
          <a:xfrm>
            <a:off x="828040" y="2999105"/>
            <a:ext cx="8479790" cy="860425"/>
          </a:xfrm>
          <a:prstGeom prst="rect">
            <a:avLst/>
          </a:prstGeom>
          <a:effectLst>
            <a:glow rad="127000">
              <a:schemeClr val="accent1">
                <a:alpha val="10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50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更便携更高效的工具集成系统</a:t>
            </a:r>
          </a:p>
        </p:txBody>
      </p:sp>
      <p:sp>
        <p:nvSpPr>
          <p:cNvPr id="38" name="TextBox 198">
            <a:extLst>
              <a:ext uri="{FF2B5EF4-FFF2-40B4-BE49-F238E27FC236}">
                <a16:creationId xmlns:a16="http://schemas.microsoft.com/office/drawing/2014/main" id="{8BE50B40-CD7C-445B-BBEF-8C8BE54F0E42}"/>
              </a:ext>
            </a:extLst>
          </p:cNvPr>
          <p:cNvSpPr txBox="1"/>
          <p:nvPr/>
        </p:nvSpPr>
        <p:spPr>
          <a:xfrm>
            <a:off x="828040" y="4645660"/>
            <a:ext cx="608520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农业劳动者因你不同</a:t>
            </a:r>
          </a:p>
        </p:txBody>
      </p:sp>
      <p:sp>
        <p:nvSpPr>
          <p:cNvPr id="39" name="TextBox 198">
            <a:extLst>
              <a:ext uri="{FF2B5EF4-FFF2-40B4-BE49-F238E27FC236}">
                <a16:creationId xmlns:a16="http://schemas.microsoft.com/office/drawing/2014/main" id="{8BDCA442-770F-43FC-BF80-4E150A873728}"/>
              </a:ext>
            </a:extLst>
          </p:cNvPr>
          <p:cNvSpPr txBox="1"/>
          <p:nvPr/>
        </p:nvSpPr>
        <p:spPr>
          <a:xfrm>
            <a:off x="7793355" y="1539875"/>
            <a:ext cx="3480514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集成式多点位检测站</a:t>
            </a:r>
            <a:endParaRPr lang="zh-CN" altLang="en-US" sz="36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TextBox 198">
            <a:extLst>
              <a:ext uri="{FF2B5EF4-FFF2-40B4-BE49-F238E27FC236}">
                <a16:creationId xmlns:a16="http://schemas.microsoft.com/office/drawing/2014/main" id="{111B2C6B-7967-4F8F-A335-9D0DB5277625}"/>
              </a:ext>
            </a:extLst>
          </p:cNvPr>
          <p:cNvSpPr txBox="1"/>
          <p:nvPr/>
        </p:nvSpPr>
        <p:spPr>
          <a:xfrm>
            <a:off x="866140" y="2611755"/>
            <a:ext cx="413512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800" b="1" dirty="0">
                <a:solidFill>
                  <a:schemeClr val="bg1">
                    <a:lumMod val="95000"/>
                    <a:alpha val="77000"/>
                  </a:schemeClr>
                </a:solidFill>
                <a:cs typeface="+mn-ea"/>
                <a:sym typeface="+mn-lt"/>
              </a:rPr>
              <a:t>每天都被”地百瞳”帅醒</a:t>
            </a:r>
          </a:p>
        </p:txBody>
      </p:sp>
      <p:sp>
        <p:nvSpPr>
          <p:cNvPr id="41" name="TextBox 198">
            <a:extLst>
              <a:ext uri="{FF2B5EF4-FFF2-40B4-BE49-F238E27FC236}">
                <a16:creationId xmlns:a16="http://schemas.microsoft.com/office/drawing/2014/main" id="{265465D6-D1B6-4CD4-BA3B-4B442F15B7B3}"/>
              </a:ext>
            </a:extLst>
          </p:cNvPr>
          <p:cNvSpPr txBox="1"/>
          <p:nvPr/>
        </p:nvSpPr>
        <p:spPr>
          <a:xfrm>
            <a:off x="866140" y="2216150"/>
            <a:ext cx="1354455" cy="44513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300" b="1" dirty="0">
                <a:solidFill>
                  <a:schemeClr val="bg1">
                    <a:lumMod val="95000"/>
                    <a:alpha val="54000"/>
                  </a:schemeClr>
                </a:solidFill>
                <a:cs typeface="+mn-ea"/>
                <a:sym typeface="+mn-lt"/>
              </a:rPr>
              <a:t>不断优化</a:t>
            </a:r>
          </a:p>
        </p:txBody>
      </p:sp>
      <p:sp>
        <p:nvSpPr>
          <p:cNvPr id="42" name="TextBox 198">
            <a:extLst>
              <a:ext uri="{FF2B5EF4-FFF2-40B4-BE49-F238E27FC236}">
                <a16:creationId xmlns:a16="http://schemas.microsoft.com/office/drawing/2014/main" id="{B212BBCA-C362-4CE4-817C-C00019491DDF}"/>
              </a:ext>
            </a:extLst>
          </p:cNvPr>
          <p:cNvSpPr txBox="1"/>
          <p:nvPr/>
        </p:nvSpPr>
        <p:spPr>
          <a:xfrm>
            <a:off x="880745" y="3816985"/>
            <a:ext cx="2320925" cy="3683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b="1" dirty="0">
                <a:solidFill>
                  <a:schemeClr val="bg1">
                    <a:lumMod val="95000"/>
                    <a:alpha val="42000"/>
                  </a:schemeClr>
                </a:solidFill>
                <a:cs typeface="+mn-ea"/>
                <a:sym typeface="+mn-lt"/>
              </a:rPr>
              <a:t>精密轻量集成</a:t>
            </a:r>
          </a:p>
        </p:txBody>
      </p:sp>
      <p:sp>
        <p:nvSpPr>
          <p:cNvPr id="43" name="TextBox 198">
            <a:extLst>
              <a:ext uri="{FF2B5EF4-FFF2-40B4-BE49-F238E27FC236}">
                <a16:creationId xmlns:a16="http://schemas.microsoft.com/office/drawing/2014/main" id="{88AF9175-80BF-4639-901B-2E5DC88EAC6E}"/>
              </a:ext>
            </a:extLst>
          </p:cNvPr>
          <p:cNvSpPr txBox="1"/>
          <p:nvPr/>
        </p:nvSpPr>
        <p:spPr>
          <a:xfrm>
            <a:off x="2545080" y="3784600"/>
            <a:ext cx="2320925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400" b="1" dirty="0">
                <a:solidFill>
                  <a:schemeClr val="bg1">
                    <a:lumMod val="95000"/>
                    <a:alpha val="83000"/>
                  </a:schemeClr>
                </a:solidFill>
                <a:cs typeface="+mn-ea"/>
                <a:sym typeface="+mn-lt"/>
              </a:rPr>
              <a:t>简直天生黑科技</a:t>
            </a:r>
          </a:p>
        </p:txBody>
      </p:sp>
      <p:sp>
        <p:nvSpPr>
          <p:cNvPr id="44" name="TextBox 198">
            <a:extLst>
              <a:ext uri="{FF2B5EF4-FFF2-40B4-BE49-F238E27FC236}">
                <a16:creationId xmlns:a16="http://schemas.microsoft.com/office/drawing/2014/main" id="{151FD286-9887-464B-90E7-CE35332EF3B2}"/>
              </a:ext>
            </a:extLst>
          </p:cNvPr>
          <p:cNvSpPr txBox="1"/>
          <p:nvPr/>
        </p:nvSpPr>
        <p:spPr>
          <a:xfrm>
            <a:off x="3806825" y="4311015"/>
            <a:ext cx="1457325" cy="3987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000" b="1" dirty="0">
                <a:solidFill>
                  <a:schemeClr val="bg1">
                    <a:lumMod val="95000"/>
                    <a:alpha val="45000"/>
                  </a:schemeClr>
                </a:solidFill>
                <a:cs typeface="+mn-ea"/>
                <a:sym typeface="+mn-lt"/>
              </a:rPr>
              <a:t>好看闻得着</a:t>
            </a:r>
          </a:p>
        </p:txBody>
      </p:sp>
      <p:sp>
        <p:nvSpPr>
          <p:cNvPr id="45" name="TextBox 198">
            <a:extLst>
              <a:ext uri="{FF2B5EF4-FFF2-40B4-BE49-F238E27FC236}">
                <a16:creationId xmlns:a16="http://schemas.microsoft.com/office/drawing/2014/main" id="{54E0BEDE-8992-4737-9966-82C878CB8D69}"/>
              </a:ext>
            </a:extLst>
          </p:cNvPr>
          <p:cNvSpPr txBox="1"/>
          <p:nvPr/>
        </p:nvSpPr>
        <p:spPr>
          <a:xfrm>
            <a:off x="7441565" y="4814887"/>
            <a:ext cx="3762375" cy="52197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更多选择功能更多快乐</a:t>
            </a:r>
          </a:p>
        </p:txBody>
      </p:sp>
      <p:sp>
        <p:nvSpPr>
          <p:cNvPr id="46" name="TextBox 198">
            <a:extLst>
              <a:ext uri="{FF2B5EF4-FFF2-40B4-BE49-F238E27FC236}">
                <a16:creationId xmlns:a16="http://schemas.microsoft.com/office/drawing/2014/main" id="{10450169-8702-4D5B-8DFF-74733116F48B}"/>
              </a:ext>
            </a:extLst>
          </p:cNvPr>
          <p:cNvSpPr txBox="1"/>
          <p:nvPr/>
        </p:nvSpPr>
        <p:spPr>
          <a:xfrm>
            <a:off x="7144171" y="2609840"/>
            <a:ext cx="407035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sz="2800" b="1" dirty="0">
                <a:solidFill>
                  <a:schemeClr val="bg1">
                    <a:lumMod val="95000"/>
                    <a:alpha val="95000"/>
                  </a:schemeClr>
                </a:solidFill>
                <a:cs typeface="+mn-ea"/>
                <a:sym typeface="+mn-lt"/>
              </a:rPr>
              <a:t>小</a:t>
            </a:r>
            <a:r>
              <a:rPr lang="en-US" altLang="zh-CN" sz="2800" b="1" dirty="0">
                <a:solidFill>
                  <a:schemeClr val="bg1">
                    <a:lumMod val="95000"/>
                    <a:alpha val="95000"/>
                  </a:schemeClr>
                </a:solidFill>
                <a:cs typeface="+mn-ea"/>
                <a:sym typeface="+mn-lt"/>
              </a:rPr>
              <a:t>!</a:t>
            </a:r>
            <a:r>
              <a:rPr lang="zh-CN" sz="2800" b="1" dirty="0">
                <a:solidFill>
                  <a:schemeClr val="bg1">
                    <a:lumMod val="95000"/>
                    <a:alpha val="95000"/>
                  </a:schemeClr>
                </a:solidFill>
                <a:cs typeface="+mn-ea"/>
                <a:sym typeface="+mn-lt"/>
              </a:rPr>
              <a:t>易</a:t>
            </a:r>
            <a:r>
              <a:rPr lang="en-US" altLang="zh-CN" sz="2800" b="1" dirty="0">
                <a:solidFill>
                  <a:schemeClr val="bg1">
                    <a:lumMod val="95000"/>
                    <a:alpha val="95000"/>
                  </a:schemeClr>
                </a:solidFill>
                <a:cs typeface="+mn-ea"/>
                <a:sym typeface="+mn-lt"/>
              </a:rPr>
              <a:t>!</a:t>
            </a:r>
            <a:r>
              <a:rPr lang="zh-CN" sz="2800" b="1" dirty="0">
                <a:solidFill>
                  <a:schemeClr val="bg1">
                    <a:lumMod val="95000"/>
                    <a:alpha val="95000"/>
                  </a:schemeClr>
                </a:solidFill>
                <a:cs typeface="+mn-ea"/>
                <a:sym typeface="+mn-lt"/>
              </a:rPr>
              <a:t>简</a:t>
            </a:r>
            <a:r>
              <a:rPr lang="en-US" altLang="zh-CN" sz="2800" b="1" dirty="0">
                <a:solidFill>
                  <a:schemeClr val="bg1">
                    <a:lumMod val="95000"/>
                    <a:alpha val="95000"/>
                  </a:schemeClr>
                </a:solidFill>
                <a:cs typeface="+mn-ea"/>
                <a:sym typeface="+mn-lt"/>
              </a:rPr>
              <a:t>!</a:t>
            </a:r>
            <a:r>
              <a:rPr lang="zh-CN" sz="2800" b="1" dirty="0">
                <a:solidFill>
                  <a:schemeClr val="bg1">
                    <a:lumMod val="95000"/>
                    <a:alpha val="95000"/>
                  </a:schemeClr>
                </a:solidFill>
                <a:cs typeface="+mn-ea"/>
                <a:sym typeface="+mn-lt"/>
              </a:rPr>
              <a:t>便</a:t>
            </a:r>
            <a:r>
              <a:rPr lang="en-US" altLang="zh-CN" sz="2800" b="1" dirty="0">
                <a:solidFill>
                  <a:schemeClr val="bg1">
                    <a:lumMod val="95000"/>
                    <a:alpha val="95000"/>
                  </a:schemeClr>
                </a:solidFill>
                <a:cs typeface="+mn-ea"/>
                <a:sym typeface="+mn-lt"/>
              </a:rPr>
              <a:t>!</a:t>
            </a:r>
            <a:r>
              <a:rPr lang="zh-CN" sz="2800" b="1" dirty="0">
                <a:solidFill>
                  <a:schemeClr val="bg1">
                    <a:lumMod val="95000"/>
                    <a:alpha val="95000"/>
                  </a:schemeClr>
                </a:solidFill>
                <a:cs typeface="+mn-ea"/>
                <a:sym typeface="+mn-lt"/>
              </a:rPr>
              <a:t>高效</a:t>
            </a:r>
            <a:r>
              <a:rPr lang="en-US" altLang="zh-CN" sz="2800" b="1" dirty="0">
                <a:solidFill>
                  <a:schemeClr val="bg1">
                    <a:lumMod val="95000"/>
                    <a:alpha val="95000"/>
                  </a:schemeClr>
                </a:solidFill>
                <a:cs typeface="+mn-ea"/>
                <a:sym typeface="+mn-lt"/>
              </a:rPr>
              <a:t>!</a:t>
            </a:r>
            <a:r>
              <a:rPr lang="zh-CN" altLang="en-US" sz="2800" b="1" dirty="0">
                <a:solidFill>
                  <a:schemeClr val="bg1">
                    <a:lumMod val="95000"/>
                    <a:alpha val="95000"/>
                  </a:schemeClr>
                </a:solidFill>
                <a:cs typeface="+mn-ea"/>
                <a:sym typeface="+mn-lt"/>
              </a:rPr>
              <a:t>还便宜！</a:t>
            </a:r>
            <a:endParaRPr lang="en-US" altLang="zh-CN" sz="2800" b="1" dirty="0">
              <a:solidFill>
                <a:schemeClr val="bg1">
                  <a:lumMod val="95000"/>
                  <a:alpha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TextBox 198">
            <a:extLst>
              <a:ext uri="{FF2B5EF4-FFF2-40B4-BE49-F238E27FC236}">
                <a16:creationId xmlns:a16="http://schemas.microsoft.com/office/drawing/2014/main" id="{9FCA42E8-0F60-4B4A-9ED2-E0ED196F4F36}"/>
              </a:ext>
            </a:extLst>
          </p:cNvPr>
          <p:cNvSpPr txBox="1"/>
          <p:nvPr/>
        </p:nvSpPr>
        <p:spPr>
          <a:xfrm>
            <a:off x="6520815" y="2116455"/>
            <a:ext cx="4669155" cy="5835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sz="3200" b="1" dirty="0">
                <a:solidFill>
                  <a:schemeClr val="bg1">
                    <a:lumMod val="95000"/>
                    <a:alpha val="60000"/>
                  </a:schemeClr>
                </a:solidFill>
                <a:cs typeface="+mn-ea"/>
                <a:sym typeface="+mn-lt"/>
              </a:rPr>
              <a:t>完全被惊艳的说不出话来</a:t>
            </a:r>
          </a:p>
        </p:txBody>
      </p:sp>
      <p:sp>
        <p:nvSpPr>
          <p:cNvPr id="48" name="TextBox 198">
            <a:extLst>
              <a:ext uri="{FF2B5EF4-FFF2-40B4-BE49-F238E27FC236}">
                <a16:creationId xmlns:a16="http://schemas.microsoft.com/office/drawing/2014/main" id="{E83285F7-ABFB-4D69-BFE5-7E2415982B91}"/>
              </a:ext>
            </a:extLst>
          </p:cNvPr>
          <p:cNvSpPr txBox="1"/>
          <p:nvPr/>
        </p:nvSpPr>
        <p:spPr>
          <a:xfrm>
            <a:off x="3355340" y="1625600"/>
            <a:ext cx="2629535" cy="44513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0" dirty="0">
                <a:solidFill>
                  <a:schemeClr val="bg1">
                    <a:alpha val="26000"/>
                  </a:scheme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+mn-ea"/>
              </a:rPr>
              <a:t>面向多领域多场景</a:t>
            </a:r>
            <a:endParaRPr lang="zh-CN" altLang="en-US" sz="2300" b="1" dirty="0">
              <a:solidFill>
                <a:schemeClr val="bg1">
                  <a:alpha val="26000"/>
                </a:schemeClr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ea"/>
            </a:endParaRPr>
          </a:p>
        </p:txBody>
      </p:sp>
      <p:sp>
        <p:nvSpPr>
          <p:cNvPr id="49" name="TextBox 198">
            <a:extLst>
              <a:ext uri="{FF2B5EF4-FFF2-40B4-BE49-F238E27FC236}">
                <a16:creationId xmlns:a16="http://schemas.microsoft.com/office/drawing/2014/main" id="{4E536588-B38C-48B3-9891-1A876C06A601}"/>
              </a:ext>
            </a:extLst>
          </p:cNvPr>
          <p:cNvSpPr txBox="1"/>
          <p:nvPr/>
        </p:nvSpPr>
        <p:spPr>
          <a:xfrm>
            <a:off x="4729480" y="2648872"/>
            <a:ext cx="32175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400" b="1" dirty="0">
                <a:solidFill>
                  <a:schemeClr val="bg1">
                    <a:lumMod val="95000"/>
                    <a:alpha val="39000"/>
                  </a:schemeClr>
                </a:solidFill>
                <a:cs typeface="+mn-ea"/>
                <a:sym typeface="+mn-lt"/>
              </a:rPr>
              <a:t>无线局域网技术</a:t>
            </a:r>
          </a:p>
        </p:txBody>
      </p:sp>
      <p:sp>
        <p:nvSpPr>
          <p:cNvPr id="50" name="TextBox 198">
            <a:extLst>
              <a:ext uri="{FF2B5EF4-FFF2-40B4-BE49-F238E27FC236}">
                <a16:creationId xmlns:a16="http://schemas.microsoft.com/office/drawing/2014/main" id="{E1BD2A2D-E303-47BC-A036-EAB4747A2422}"/>
              </a:ext>
            </a:extLst>
          </p:cNvPr>
          <p:cNvSpPr txBox="1"/>
          <p:nvPr/>
        </p:nvSpPr>
        <p:spPr>
          <a:xfrm>
            <a:off x="4956810" y="3815715"/>
            <a:ext cx="4268470" cy="3987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000" b="1" dirty="0">
                <a:solidFill>
                  <a:schemeClr val="bg1">
                    <a:lumMod val="95000"/>
                    <a:alpha val="74000"/>
                  </a:schemeClr>
                </a:solidFill>
                <a:cs typeface="+mn-ea"/>
                <a:sym typeface="+mn-lt"/>
              </a:rPr>
              <a:t>轻量化、精密化，高功率高能量密度</a:t>
            </a:r>
          </a:p>
        </p:txBody>
      </p:sp>
      <p:sp>
        <p:nvSpPr>
          <p:cNvPr id="51" name="TextBox 198">
            <a:extLst>
              <a:ext uri="{FF2B5EF4-FFF2-40B4-BE49-F238E27FC236}">
                <a16:creationId xmlns:a16="http://schemas.microsoft.com/office/drawing/2014/main" id="{167A5D4C-68B4-4D55-950C-36B1AC32D980}"/>
              </a:ext>
            </a:extLst>
          </p:cNvPr>
          <p:cNvSpPr txBox="1"/>
          <p:nvPr/>
        </p:nvSpPr>
        <p:spPr>
          <a:xfrm>
            <a:off x="7321550" y="4268470"/>
            <a:ext cx="3910965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400" b="1" dirty="0">
                <a:solidFill>
                  <a:schemeClr val="bg1">
                    <a:lumMod val="95000"/>
                    <a:alpha val="80000"/>
                  </a:schemeClr>
                </a:solidFill>
                <a:cs typeface="+mn-ea"/>
                <a:sym typeface="+mn-lt"/>
              </a:rPr>
              <a:t>功能模块化，自动识别模组</a:t>
            </a:r>
          </a:p>
        </p:txBody>
      </p:sp>
      <p:sp>
        <p:nvSpPr>
          <p:cNvPr id="52" name="TextBox 198">
            <a:extLst>
              <a:ext uri="{FF2B5EF4-FFF2-40B4-BE49-F238E27FC236}">
                <a16:creationId xmlns:a16="http://schemas.microsoft.com/office/drawing/2014/main" id="{38A05776-345A-435D-96E6-0268628052E3}"/>
              </a:ext>
            </a:extLst>
          </p:cNvPr>
          <p:cNvSpPr txBox="1"/>
          <p:nvPr/>
        </p:nvSpPr>
        <p:spPr>
          <a:xfrm>
            <a:off x="5741035" y="4306570"/>
            <a:ext cx="1483360" cy="3987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好用摸得到</a:t>
            </a:r>
          </a:p>
        </p:txBody>
      </p:sp>
      <p:sp>
        <p:nvSpPr>
          <p:cNvPr id="53" name="TextBox 198">
            <a:extLst>
              <a:ext uri="{FF2B5EF4-FFF2-40B4-BE49-F238E27FC236}">
                <a16:creationId xmlns:a16="http://schemas.microsoft.com/office/drawing/2014/main" id="{194A6CD7-31FC-43F0-84C7-2D8D19852CCD}"/>
              </a:ext>
            </a:extLst>
          </p:cNvPr>
          <p:cNvSpPr txBox="1"/>
          <p:nvPr/>
        </p:nvSpPr>
        <p:spPr>
          <a:xfrm>
            <a:off x="9206230" y="3230245"/>
            <a:ext cx="197675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000" b="1" dirty="0">
                <a:solidFill>
                  <a:schemeClr val="bg1">
                    <a:lumMod val="95000"/>
                    <a:alpha val="70000"/>
                  </a:schemeClr>
                </a:solidFill>
                <a:cs typeface="+mn-ea"/>
                <a:sym typeface="+mn-lt"/>
              </a:rPr>
              <a:t>数字化上传云端</a:t>
            </a:r>
            <a:endParaRPr lang="en-US" altLang="zh-CN" sz="2000" b="1" dirty="0">
              <a:solidFill>
                <a:schemeClr val="bg1">
                  <a:lumMod val="95000"/>
                  <a:alpha val="7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TextBox 198">
            <a:extLst>
              <a:ext uri="{FF2B5EF4-FFF2-40B4-BE49-F238E27FC236}">
                <a16:creationId xmlns:a16="http://schemas.microsoft.com/office/drawing/2014/main" id="{52043B4B-5D57-4025-85FE-F4F205E74B9C}"/>
              </a:ext>
            </a:extLst>
          </p:cNvPr>
          <p:cNvSpPr txBox="1"/>
          <p:nvPr/>
        </p:nvSpPr>
        <p:spPr>
          <a:xfrm>
            <a:off x="9206230" y="3817620"/>
            <a:ext cx="1976755" cy="3987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000" b="1" dirty="0">
                <a:solidFill>
                  <a:schemeClr val="bg1">
                    <a:lumMod val="95000"/>
                    <a:alpha val="30000"/>
                  </a:schemeClr>
                </a:solidFill>
                <a:cs typeface="+mn-ea"/>
                <a:sym typeface="+mn-lt"/>
              </a:rPr>
              <a:t>无缝适配新模块</a:t>
            </a:r>
          </a:p>
        </p:txBody>
      </p:sp>
      <p:sp>
        <p:nvSpPr>
          <p:cNvPr id="55" name="TextBox 198">
            <a:extLst>
              <a:ext uri="{FF2B5EF4-FFF2-40B4-BE49-F238E27FC236}">
                <a16:creationId xmlns:a16="http://schemas.microsoft.com/office/drawing/2014/main" id="{9839A191-A8E3-4A00-8B8B-365DFDE985BC}"/>
              </a:ext>
            </a:extLst>
          </p:cNvPr>
          <p:cNvSpPr txBox="1"/>
          <p:nvPr/>
        </p:nvSpPr>
        <p:spPr>
          <a:xfrm>
            <a:off x="3683000" y="2213610"/>
            <a:ext cx="2940685" cy="460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400" b="1" dirty="0">
                <a:solidFill>
                  <a:schemeClr val="bg1">
                    <a:lumMod val="95000"/>
                    <a:alpha val="83000"/>
                  </a:schemeClr>
                </a:solidFill>
                <a:cs typeface="+mn-ea"/>
                <a:sym typeface="+mn-lt"/>
              </a:rPr>
              <a:t>即插即用，复用性强</a:t>
            </a:r>
          </a:p>
        </p:txBody>
      </p:sp>
      <p:sp>
        <p:nvSpPr>
          <p:cNvPr id="56" name="TextBox 198">
            <a:extLst>
              <a:ext uri="{FF2B5EF4-FFF2-40B4-BE49-F238E27FC236}">
                <a16:creationId xmlns:a16="http://schemas.microsoft.com/office/drawing/2014/main" id="{1A3CA4C8-E69E-48A7-B9CD-53EDE117AFA8}"/>
              </a:ext>
            </a:extLst>
          </p:cNvPr>
          <p:cNvSpPr txBox="1"/>
          <p:nvPr/>
        </p:nvSpPr>
        <p:spPr>
          <a:xfrm>
            <a:off x="5892165" y="1619250"/>
            <a:ext cx="1953895" cy="44513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00" dirty="0">
                <a:solidFill>
                  <a:schemeClr val="bg1">
                    <a:alpha val="78000"/>
                  </a:scheme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sym typeface="+mn-ea"/>
              </a:rPr>
              <a:t>亮的不是一点</a:t>
            </a:r>
            <a:endParaRPr lang="zh-CN" altLang="en-US" sz="2300" b="1" dirty="0">
              <a:solidFill>
                <a:schemeClr val="bg1">
                  <a:alpha val="78000"/>
                </a:schemeClr>
              </a:solidFill>
              <a:latin typeface="方正正黑简体" panose="02000000000000000000" pitchFamily="2" charset="-122"/>
              <a:ea typeface="方正正黑简体" panose="02000000000000000000" pitchFamily="2" charset="-122"/>
              <a:cs typeface="+mn-ea"/>
              <a:sym typeface="+mn-ea"/>
            </a:endParaRPr>
          </a:p>
        </p:txBody>
      </p:sp>
      <p:sp>
        <p:nvSpPr>
          <p:cNvPr id="57" name="TextBox 198">
            <a:extLst>
              <a:ext uri="{FF2B5EF4-FFF2-40B4-BE49-F238E27FC236}">
                <a16:creationId xmlns:a16="http://schemas.microsoft.com/office/drawing/2014/main" id="{228F84AE-004C-47F8-9C0F-F2BAFFC7E040}"/>
              </a:ext>
            </a:extLst>
          </p:cNvPr>
          <p:cNvSpPr txBox="1"/>
          <p:nvPr/>
        </p:nvSpPr>
        <p:spPr>
          <a:xfrm>
            <a:off x="2220595" y="2213610"/>
            <a:ext cx="1354455" cy="44513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300" b="1" dirty="0">
                <a:solidFill>
                  <a:schemeClr val="bg1">
                    <a:lumMod val="95000"/>
                    <a:alpha val="54000"/>
                  </a:schemeClr>
                </a:solidFill>
                <a:cs typeface="+mn-ea"/>
                <a:sym typeface="+mn-lt"/>
              </a:rPr>
              <a:t>执着打造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 147" descr="千库网_思考问题的男孩_元素编号129508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9670" y="1078865"/>
            <a:ext cx="1108710" cy="979170"/>
          </a:xfrm>
          <a:prstGeom prst="rect">
            <a:avLst/>
          </a:prstGeom>
        </p:spPr>
      </p:pic>
      <p:cxnSp>
        <p:nvCxnSpPr>
          <p:cNvPr id="141" name="直接连接符 140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 136"/>
          <p:cNvSpPr/>
          <p:nvPr/>
        </p:nvSpPr>
        <p:spPr>
          <a:xfrm>
            <a:off x="64655" y="212915"/>
            <a:ext cx="1899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需求调研</a:t>
            </a:r>
          </a:p>
        </p:txBody>
      </p:sp>
      <p:grpSp>
        <p:nvGrpSpPr>
          <p:cNvPr id="138" name="组合 137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139" name="任意多边形 138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9" name="平行四边形 148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0" name="平行四边形 149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1" name="平行四边形 150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2" name="平行四边形 151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3" name="平行四边形 152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345" y="2312035"/>
            <a:ext cx="2712720" cy="1930400"/>
          </a:xfrm>
          <a:prstGeom prst="round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95" y="4386580"/>
            <a:ext cx="2571750" cy="1918335"/>
          </a:xfrm>
          <a:prstGeom prst="round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5152" r="1419"/>
          <a:stretch>
            <a:fillRect/>
          </a:stretch>
        </p:blipFill>
        <p:spPr>
          <a:xfrm>
            <a:off x="2903537" y="4386580"/>
            <a:ext cx="2712720" cy="1917700"/>
          </a:xfrm>
          <a:prstGeom prst="round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rcRect l="5603" r="8277"/>
          <a:stretch>
            <a:fillRect/>
          </a:stretch>
        </p:blipFill>
        <p:spPr>
          <a:xfrm>
            <a:off x="208280" y="2312035"/>
            <a:ext cx="2588895" cy="1918335"/>
          </a:xfrm>
          <a:prstGeom prst="round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8280" y="1014730"/>
            <a:ext cx="5427980" cy="1153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508000" algn="l" fontAlgn="auto">
              <a:lnSpc>
                <a:spcPct val="10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extLst>
                <a:ext uri="{35155182-B16C-46BC-9424-99874614C6A1}">
                  <wpsdc:indentchars xmlns=""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历时</a:t>
            </a:r>
            <a:r>
              <a:rPr lang="en-US" altLang="zh-CN" sz="23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4</a:t>
            </a:r>
            <a:r>
              <a:rPr lang="zh-CN" altLang="en-US" sz="23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个月</a:t>
            </a:r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的市场调研，基于国内电子工程师</a:t>
            </a:r>
            <a:r>
              <a:rPr lang="zh-CN" altLang="en-US" sz="23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数千份</a:t>
            </a:r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问卷调查，分析目标群体的</a:t>
            </a:r>
            <a:r>
              <a:rPr lang="zh-CN" altLang="en-US" sz="23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需求</a:t>
            </a:r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和</a:t>
            </a:r>
            <a:r>
              <a:rPr lang="zh-CN" altLang="en-US" sz="23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想法</a:t>
            </a:r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ea"/>
              </a:rPr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976944" y="1014730"/>
            <a:ext cx="3438763" cy="110799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那么农业劳动者出差中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常带的</a:t>
            </a:r>
            <a:r>
              <a:rPr lang="zh-CN" altLang="en-US" sz="23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电子</a:t>
            </a:r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工具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遇到了哪些令</a:t>
            </a:r>
            <a:r>
              <a:rPr lang="zh-CN" altLang="en-US" sz="23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头疼</a:t>
            </a:r>
            <a:r>
              <a:rPr lang="zh-CN" altLang="en-US" sz="20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sym typeface="+mn-ea"/>
              </a:rPr>
              <a:t>的问题？</a:t>
            </a:r>
          </a:p>
        </p:txBody>
      </p:sp>
      <p:sp>
        <p:nvSpPr>
          <p:cNvPr id="6" name="Oval 21"/>
          <p:cNvSpPr/>
          <p:nvPr/>
        </p:nvSpPr>
        <p:spPr>
          <a:xfrm>
            <a:off x="6320155" y="2312035"/>
            <a:ext cx="1368425" cy="992505"/>
          </a:xfrm>
          <a:prstGeom prst="ellipse">
            <a:avLst/>
          </a:prstGeom>
          <a:noFill/>
          <a:ln w="5080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5720" y="2609215"/>
            <a:ext cx="12172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体积庞大</a:t>
            </a:r>
          </a:p>
        </p:txBody>
      </p:sp>
      <p:sp>
        <p:nvSpPr>
          <p:cNvPr id="10" name="Oval 21"/>
          <p:cNvSpPr/>
          <p:nvPr/>
        </p:nvSpPr>
        <p:spPr>
          <a:xfrm>
            <a:off x="8012430" y="2312035"/>
            <a:ext cx="1368425" cy="992505"/>
          </a:xfrm>
          <a:prstGeom prst="ellipse">
            <a:avLst/>
          </a:prstGeom>
          <a:noFill/>
          <a:ln w="5080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87995" y="2608580"/>
            <a:ext cx="12172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安装复杂</a:t>
            </a:r>
          </a:p>
        </p:txBody>
      </p:sp>
      <p:sp>
        <p:nvSpPr>
          <p:cNvPr id="13" name="Oval 21"/>
          <p:cNvSpPr/>
          <p:nvPr/>
        </p:nvSpPr>
        <p:spPr>
          <a:xfrm>
            <a:off x="9711055" y="2312035"/>
            <a:ext cx="1368425" cy="992505"/>
          </a:xfrm>
          <a:prstGeom prst="ellipse">
            <a:avLst/>
          </a:prstGeom>
          <a:noFill/>
          <a:ln w="5080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88195" y="2608580"/>
            <a:ext cx="148018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检测量单一</a:t>
            </a:r>
          </a:p>
        </p:txBody>
      </p:sp>
      <p:sp>
        <p:nvSpPr>
          <p:cNvPr id="15" name="Oval 21"/>
          <p:cNvSpPr/>
          <p:nvPr/>
        </p:nvSpPr>
        <p:spPr>
          <a:xfrm>
            <a:off x="6303010" y="3569970"/>
            <a:ext cx="1368425" cy="992505"/>
          </a:xfrm>
          <a:prstGeom prst="ellipse">
            <a:avLst/>
          </a:prstGeom>
          <a:noFill/>
          <a:ln w="5080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8" name="Oval 21"/>
          <p:cNvSpPr/>
          <p:nvPr/>
        </p:nvSpPr>
        <p:spPr>
          <a:xfrm>
            <a:off x="8012430" y="3569970"/>
            <a:ext cx="1368425" cy="992505"/>
          </a:xfrm>
          <a:prstGeom prst="ellipse">
            <a:avLst/>
          </a:prstGeom>
          <a:noFill/>
          <a:ln w="5080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0" name="Oval 21"/>
          <p:cNvSpPr/>
          <p:nvPr/>
        </p:nvSpPr>
        <p:spPr>
          <a:xfrm>
            <a:off x="9711690" y="3569970"/>
            <a:ext cx="1368425" cy="992505"/>
          </a:xfrm>
          <a:prstGeom prst="ellipse">
            <a:avLst/>
          </a:prstGeom>
          <a:noFill/>
          <a:ln w="50800"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bg-BG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53325" y="4681495"/>
            <a:ext cx="6184704" cy="136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23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结论</a:t>
            </a:r>
            <a:r>
              <a:rPr lang="en-US" altLang="zh-CN" sz="23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:</a:t>
            </a:r>
            <a:r>
              <a:rPr lang="zh-CN" altLang="en-US" sz="23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目前在市场上并没有针对</a:t>
            </a:r>
            <a:r>
              <a:rPr lang="zh-CN" altLang="en-US" sz="2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魂59号-创粗黑" panose="00000500000000000000" charset="-122"/>
                <a:sym typeface="+mn-lt"/>
              </a:rPr>
              <a:t>便携化</a:t>
            </a:r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，</a:t>
            </a:r>
            <a:r>
              <a:rPr lang="zh-CN" altLang="en-US" sz="2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魂59号-创粗黑" panose="00000500000000000000" charset="-122"/>
                <a:sym typeface="+mn-lt"/>
              </a:rPr>
              <a:t>轻量化</a:t>
            </a:r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，</a:t>
            </a:r>
            <a:r>
              <a:rPr lang="zh-CN" altLang="en-US" sz="2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魂59号-创粗黑" panose="00000500000000000000" charset="-122"/>
                <a:sym typeface="+mn-lt"/>
              </a:rPr>
              <a:t>智能化</a:t>
            </a:r>
            <a:r>
              <a:rPr lang="zh-CN" altLang="en-US" sz="2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，</a:t>
            </a:r>
            <a:r>
              <a:rPr lang="zh-CN" altLang="en-US" sz="24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魂59号-创粗黑" panose="00000500000000000000" charset="-122"/>
                <a:sym typeface="+mn-lt"/>
              </a:rPr>
              <a:t>模块化</a:t>
            </a:r>
            <a:r>
              <a:rPr lang="zh-CN" altLang="en-US" sz="23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+mn-ea"/>
                <a:sym typeface="+mn-lt"/>
              </a:rPr>
              <a:t>设计的农用电子仪器设备。部分农业劳动者的便携实际需求得不到满足。</a:t>
            </a:r>
            <a:endParaRPr lang="en-US" altLang="zh-CN" sz="2300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819640" y="3866515"/>
            <a:ext cx="12172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无法更换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087995" y="3867150"/>
            <a:ext cx="12172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操作困难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395720" y="3866515"/>
            <a:ext cx="12172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设备繁多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4655" y="212915"/>
            <a:ext cx="1899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产品概述</a:t>
            </a:r>
          </a:p>
        </p:txBody>
      </p:sp>
      <p:grpSp>
        <p:nvGrpSpPr>
          <p:cNvPr id="50" name="组合 49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51" name="任意多边形 5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平行四边形 5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0" name="图片 19" descr="s3jpb-q6c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560" y="1209675"/>
            <a:ext cx="3142615" cy="204978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455" y="1209040"/>
            <a:ext cx="3141345" cy="204978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542862" y="3391394"/>
            <a:ext cx="134747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/>
            <a:r>
              <a:rPr lang="zh-CN" altLang="en-US" sz="1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图</a:t>
            </a:r>
            <a:r>
              <a:rPr lang="en-US" altLang="zh-CN" sz="1400" b="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1-1</a:t>
            </a:r>
            <a:r>
              <a:rPr lang="en-US" altLang="zh-CN" sz="1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产品雏形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873335" y="3391227"/>
            <a:ext cx="2445067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1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图</a:t>
            </a:r>
            <a:r>
              <a:rPr lang="en-US" sz="1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1-2</a:t>
            </a: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”地百瞳”</a:t>
            </a:r>
            <a:r>
              <a:rPr lang="zh-CN" altLang="en-US" sz="1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效果图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8571230" y="3486489"/>
            <a:ext cx="2702639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图</a:t>
            </a:r>
            <a:r>
              <a:rPr lang="en-US" altLang="zh-CN" sz="1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1-3</a:t>
            </a: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14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具</a:t>
            </a: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”</a:t>
            </a:r>
            <a:r>
              <a:rPr lang="zh-CN" altLang="en-US" sz="1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集芯工具使用图</a:t>
            </a:r>
          </a:p>
        </p:txBody>
      </p:sp>
      <p:cxnSp>
        <p:nvCxnSpPr>
          <p:cNvPr id="88" name="直接连接符 87"/>
          <p:cNvCxnSpPr/>
          <p:nvPr/>
        </p:nvCxnSpPr>
        <p:spPr>
          <a:xfrm>
            <a:off x="1611918" y="4947156"/>
            <a:ext cx="395859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6543252" y="4947156"/>
            <a:ext cx="395859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1611918" y="6450424"/>
            <a:ext cx="395859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6543252" y="6450424"/>
            <a:ext cx="395859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2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039409" y="4102816"/>
            <a:ext cx="302837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+mj-lt"/>
                <a:cs typeface="+mn-ea"/>
                <a:sym typeface="+mn-lt"/>
              </a:rPr>
              <a:t>手柄化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+mj-lt"/>
                <a:cs typeface="+mn-ea"/>
                <a:sym typeface="+mn-lt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+mj-lt"/>
                <a:cs typeface="+mn-ea"/>
                <a:sym typeface="+mn-lt"/>
              </a:rPr>
              <a:t>模块化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+mj-lt"/>
                <a:cs typeface="+mn-ea"/>
                <a:sym typeface="+mn-lt"/>
              </a:rPr>
              <a:t>设计按需更换，即插即用</a:t>
            </a:r>
            <a:endParaRPr lang="en-US" altLang="zh-CN" sz="2400" dirty="0">
              <a:solidFill>
                <a:schemeClr val="bg1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+mj-lt"/>
              <a:cs typeface="+mn-ea"/>
              <a:sym typeface="+mn-l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939033" y="4300594"/>
            <a:ext cx="32643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多样，集群分立式</a:t>
            </a:r>
            <a:r>
              <a:rPr lang="en-US" altLang="zh-CN" sz="2400" dirty="0" err="1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集成</a:t>
            </a:r>
            <a:endParaRPr lang="en-US" altLang="zh-CN" sz="2400" dirty="0">
              <a:solidFill>
                <a:schemeClr val="bg1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768593" y="5632771"/>
            <a:ext cx="39287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核心智能识别驱动算法</a:t>
            </a:r>
            <a:endParaRPr lang="en-US" altLang="zh-CN" sz="2400" dirty="0">
              <a:solidFill>
                <a:schemeClr val="bg1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  <a:p>
            <a:pPr lvl="0" algn="ctr"/>
            <a:r>
              <a: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数字化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OTA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升级，无忧扩展</a:t>
            </a:r>
            <a:endParaRPr lang="en-US" altLang="zh-CN" sz="2400" dirty="0">
              <a:solidFill>
                <a:schemeClr val="bg1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496175" y="5581525"/>
            <a:ext cx="23442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zh-CN" sz="2400" dirty="0" err="1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最前沿供电技术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cs typeface="+mn-ea"/>
                <a:sym typeface="+mn-lt"/>
              </a:rPr>
              <a:t>，解除地形限制</a:t>
            </a:r>
            <a:endParaRPr lang="en-US" altLang="zh-CN" sz="2400" dirty="0">
              <a:solidFill>
                <a:schemeClr val="bg1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DF691C8-698F-4378-AA2E-E40885DF7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61" y="1172001"/>
            <a:ext cx="3232247" cy="2147696"/>
          </a:xfrm>
          <a:prstGeom prst="rect">
            <a:avLst/>
          </a:prstGeom>
        </p:spPr>
      </p:pic>
      <p:grpSp>
        <p:nvGrpSpPr>
          <p:cNvPr id="31" name="Group 28">
            <a:extLst>
              <a:ext uri="{FF2B5EF4-FFF2-40B4-BE49-F238E27FC236}">
                <a16:creationId xmlns:a16="http://schemas.microsoft.com/office/drawing/2014/main" id="{199C18D2-6BBD-4166-B2C0-F117FBF39625}"/>
              </a:ext>
            </a:extLst>
          </p:cNvPr>
          <p:cNvGrpSpPr/>
          <p:nvPr/>
        </p:nvGrpSpPr>
        <p:grpSpPr>
          <a:xfrm>
            <a:off x="1317131" y="4258159"/>
            <a:ext cx="451462" cy="451462"/>
            <a:chOff x="6755597" y="3128798"/>
            <a:chExt cx="338680" cy="338680"/>
          </a:xfrm>
        </p:grpSpPr>
        <p:sp>
          <p:nvSpPr>
            <p:cNvPr id="33" name="Oval 29">
              <a:extLst>
                <a:ext uri="{FF2B5EF4-FFF2-40B4-BE49-F238E27FC236}">
                  <a16:creationId xmlns:a16="http://schemas.microsoft.com/office/drawing/2014/main" id="{97B672BD-62A4-4E7A-960C-2A4CC53D4076}"/>
                </a:ext>
              </a:extLst>
            </p:cNvPr>
            <p:cNvSpPr/>
            <p:nvPr/>
          </p:nvSpPr>
          <p:spPr>
            <a:xfrm>
              <a:off x="6755597" y="3128798"/>
              <a:ext cx="338680" cy="3386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0">
              <a:extLst>
                <a:ext uri="{FF2B5EF4-FFF2-40B4-BE49-F238E27FC236}">
                  <a16:creationId xmlns:a16="http://schemas.microsoft.com/office/drawing/2014/main" id="{631C2424-3D0F-4FB3-8337-225E9DF0E763}"/>
                </a:ext>
              </a:extLst>
            </p:cNvPr>
            <p:cNvSpPr txBox="1"/>
            <p:nvPr/>
          </p:nvSpPr>
          <p:spPr>
            <a:xfrm>
              <a:off x="6806797" y="3144250"/>
              <a:ext cx="236278" cy="28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65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35" name="Group 20">
            <a:extLst>
              <a:ext uri="{FF2B5EF4-FFF2-40B4-BE49-F238E27FC236}">
                <a16:creationId xmlns:a16="http://schemas.microsoft.com/office/drawing/2014/main" id="{859514E0-A049-4661-82CA-DFA0A1233121}"/>
              </a:ext>
            </a:extLst>
          </p:cNvPr>
          <p:cNvGrpSpPr/>
          <p:nvPr/>
        </p:nvGrpSpPr>
        <p:grpSpPr>
          <a:xfrm>
            <a:off x="1317131" y="5754434"/>
            <a:ext cx="451462" cy="451462"/>
            <a:chOff x="6755597" y="4245584"/>
            <a:chExt cx="338680" cy="338680"/>
          </a:xfrm>
        </p:grpSpPr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3C7985D6-E651-4097-8C7D-1C9C6AF80A69}"/>
                </a:ext>
              </a:extLst>
            </p:cNvPr>
            <p:cNvSpPr/>
            <p:nvPr/>
          </p:nvSpPr>
          <p:spPr>
            <a:xfrm>
              <a:off x="6755597" y="4245584"/>
              <a:ext cx="338680" cy="3386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779BE800-3C04-4777-A7F9-89FFF1A5C17E}"/>
                </a:ext>
              </a:extLst>
            </p:cNvPr>
            <p:cNvSpPr txBox="1"/>
            <p:nvPr/>
          </p:nvSpPr>
          <p:spPr>
            <a:xfrm>
              <a:off x="6806798" y="4261036"/>
              <a:ext cx="236278" cy="28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65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8743F9A1-4511-4BCA-A989-F4A9FC35F7C1}"/>
              </a:ext>
            </a:extLst>
          </p:cNvPr>
          <p:cNvGrpSpPr/>
          <p:nvPr/>
        </p:nvGrpSpPr>
        <p:grpSpPr>
          <a:xfrm>
            <a:off x="6325222" y="4282640"/>
            <a:ext cx="451462" cy="451462"/>
            <a:chOff x="6755597" y="4245584"/>
            <a:chExt cx="338680" cy="338680"/>
          </a:xfrm>
        </p:grpSpPr>
        <p:sp>
          <p:nvSpPr>
            <p:cNvPr id="39" name="Oval 21">
              <a:extLst>
                <a:ext uri="{FF2B5EF4-FFF2-40B4-BE49-F238E27FC236}">
                  <a16:creationId xmlns:a16="http://schemas.microsoft.com/office/drawing/2014/main" id="{304980F8-38ED-47C6-ADC5-80EA2BAEE059}"/>
                </a:ext>
              </a:extLst>
            </p:cNvPr>
            <p:cNvSpPr/>
            <p:nvPr/>
          </p:nvSpPr>
          <p:spPr>
            <a:xfrm>
              <a:off x="6755597" y="4245584"/>
              <a:ext cx="338680" cy="3386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2A6F5DEF-B8B0-4D97-BC60-64449197014B}"/>
                </a:ext>
              </a:extLst>
            </p:cNvPr>
            <p:cNvSpPr txBox="1"/>
            <p:nvPr/>
          </p:nvSpPr>
          <p:spPr>
            <a:xfrm>
              <a:off x="6803359" y="4261036"/>
              <a:ext cx="243156" cy="284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65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41" name="Group 16">
            <a:extLst>
              <a:ext uri="{FF2B5EF4-FFF2-40B4-BE49-F238E27FC236}">
                <a16:creationId xmlns:a16="http://schemas.microsoft.com/office/drawing/2014/main" id="{32887A73-F7A5-4695-AB6F-5EC9329A6679}"/>
              </a:ext>
            </a:extLst>
          </p:cNvPr>
          <p:cNvGrpSpPr/>
          <p:nvPr/>
        </p:nvGrpSpPr>
        <p:grpSpPr>
          <a:xfrm>
            <a:off x="6317521" y="5771293"/>
            <a:ext cx="451462" cy="451462"/>
            <a:chOff x="6755597" y="4806826"/>
            <a:chExt cx="338680" cy="338680"/>
          </a:xfrm>
        </p:grpSpPr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A46A9359-9C11-4877-A99F-BA45419691D8}"/>
                </a:ext>
              </a:extLst>
            </p:cNvPr>
            <p:cNvSpPr/>
            <p:nvPr/>
          </p:nvSpPr>
          <p:spPr>
            <a:xfrm>
              <a:off x="6755597" y="4806826"/>
              <a:ext cx="338680" cy="3386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43B652CD-7F57-4736-819E-323A71E3DE81}"/>
                </a:ext>
              </a:extLst>
            </p:cNvPr>
            <p:cNvSpPr txBox="1"/>
            <p:nvPr/>
          </p:nvSpPr>
          <p:spPr>
            <a:xfrm>
              <a:off x="6806798" y="4822278"/>
              <a:ext cx="236278" cy="283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65" dirty="0">
                  <a:solidFill>
                    <a:schemeClr val="bg1"/>
                  </a:solidFill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4655" y="212915"/>
            <a:ext cx="41592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功能演示</a:t>
            </a:r>
            <a:r>
              <a:rPr lang="en-US" altLang="zh-CN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-</a:t>
            </a: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更换功能模块</a:t>
            </a:r>
          </a:p>
        </p:txBody>
      </p:sp>
      <p:grpSp>
        <p:nvGrpSpPr>
          <p:cNvPr id="50" name="组合 49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51" name="任意多边形 5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平行四边形 5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25170" y="1385570"/>
            <a:ext cx="1239520" cy="1036955"/>
            <a:chOff x="1170669" y="1761805"/>
            <a:chExt cx="3071995" cy="2648270"/>
          </a:xfrm>
        </p:grpSpPr>
        <p:grpSp>
          <p:nvGrpSpPr>
            <p:cNvPr id="3" name="组合 2"/>
            <p:cNvGrpSpPr/>
            <p:nvPr/>
          </p:nvGrpSpPr>
          <p:grpSpPr>
            <a:xfrm>
              <a:off x="1170669" y="1761805"/>
              <a:ext cx="3071995" cy="2648270"/>
              <a:chOff x="1757296" y="1743363"/>
              <a:chExt cx="1314130" cy="1132870"/>
            </a:xfrm>
          </p:grpSpPr>
          <p:sp>
            <p:nvSpPr>
              <p:cNvPr id="4" name="等腰三角形 3"/>
              <p:cNvSpPr/>
              <p:nvPr/>
            </p:nvSpPr>
            <p:spPr>
              <a:xfrm>
                <a:off x="1827749" y="1830214"/>
                <a:ext cx="1173225" cy="1011395"/>
              </a:xfrm>
              <a:prstGeom prst="triangle">
                <a:avLst/>
              </a:prstGeom>
              <a:noFill/>
              <a:ln w="25400">
                <a:solidFill>
                  <a:srgbClr val="00B0F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任意多边形 47"/>
              <p:cNvSpPr/>
              <p:nvPr/>
            </p:nvSpPr>
            <p:spPr>
              <a:xfrm>
                <a:off x="2255204" y="1743363"/>
                <a:ext cx="318313" cy="274407"/>
              </a:xfrm>
              <a:custGeom>
                <a:avLst/>
                <a:gdLst>
                  <a:gd name="connsiteX0" fmla="*/ 103823 w 207646"/>
                  <a:gd name="connsiteY0" fmla="*/ 0 h 179005"/>
                  <a:gd name="connsiteX1" fmla="*/ 207646 w 207646"/>
                  <a:gd name="connsiteY1" fmla="*/ 179005 h 179005"/>
                  <a:gd name="connsiteX2" fmla="*/ 0 w 207646"/>
                  <a:gd name="connsiteY2" fmla="*/ 179005 h 179005"/>
                  <a:gd name="connsiteX3" fmla="*/ 103823 w 207646"/>
                  <a:gd name="connsiteY3" fmla="*/ 0 h 179005"/>
                  <a:gd name="connsiteX0-1" fmla="*/ 0 w 207646"/>
                  <a:gd name="connsiteY0-2" fmla="*/ 179005 h 270445"/>
                  <a:gd name="connsiteX1-3" fmla="*/ 103823 w 207646"/>
                  <a:gd name="connsiteY1-4" fmla="*/ 0 h 270445"/>
                  <a:gd name="connsiteX2-5" fmla="*/ 207646 w 207646"/>
                  <a:gd name="connsiteY2-6" fmla="*/ 179005 h 270445"/>
                  <a:gd name="connsiteX3-7" fmla="*/ 91440 w 207646"/>
                  <a:gd name="connsiteY3-8" fmla="*/ 270445 h 270445"/>
                  <a:gd name="connsiteX0-9" fmla="*/ 0 w 207646"/>
                  <a:gd name="connsiteY0-10" fmla="*/ 179005 h 179005"/>
                  <a:gd name="connsiteX1-11" fmla="*/ 103823 w 207646"/>
                  <a:gd name="connsiteY1-12" fmla="*/ 0 h 179005"/>
                  <a:gd name="connsiteX2-13" fmla="*/ 207646 w 207646"/>
                  <a:gd name="connsiteY2-14" fmla="*/ 179005 h 1790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07646" h="179005">
                    <a:moveTo>
                      <a:pt x="0" y="179005"/>
                    </a:moveTo>
                    <a:lnTo>
                      <a:pt x="103823" y="0"/>
                    </a:lnTo>
                    <a:lnTo>
                      <a:pt x="207646" y="179005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任意多边形 48"/>
              <p:cNvSpPr/>
              <p:nvPr/>
            </p:nvSpPr>
            <p:spPr>
              <a:xfrm>
                <a:off x="1757296" y="2689436"/>
                <a:ext cx="240923" cy="186797"/>
              </a:xfrm>
              <a:custGeom>
                <a:avLst/>
                <a:gdLst>
                  <a:gd name="connsiteX0" fmla="*/ 70676 w 157162"/>
                  <a:gd name="connsiteY0" fmla="*/ 0 h 121854"/>
                  <a:gd name="connsiteX1" fmla="*/ 157162 w 157162"/>
                  <a:gd name="connsiteY1" fmla="*/ 0 h 121854"/>
                  <a:gd name="connsiteX2" fmla="*/ 157162 w 157162"/>
                  <a:gd name="connsiteY2" fmla="*/ 121854 h 121854"/>
                  <a:gd name="connsiteX3" fmla="*/ 0 w 157162"/>
                  <a:gd name="connsiteY3" fmla="*/ 121854 h 121854"/>
                  <a:gd name="connsiteX4" fmla="*/ 70676 w 157162"/>
                  <a:gd name="connsiteY4" fmla="*/ 0 h 121854"/>
                  <a:gd name="connsiteX0-1" fmla="*/ 157162 w 248602"/>
                  <a:gd name="connsiteY0-2" fmla="*/ 0 h 121854"/>
                  <a:gd name="connsiteX1-3" fmla="*/ 157162 w 248602"/>
                  <a:gd name="connsiteY1-4" fmla="*/ 121854 h 121854"/>
                  <a:gd name="connsiteX2-5" fmla="*/ 0 w 248602"/>
                  <a:gd name="connsiteY2-6" fmla="*/ 121854 h 121854"/>
                  <a:gd name="connsiteX3-7" fmla="*/ 70676 w 248602"/>
                  <a:gd name="connsiteY3-8" fmla="*/ 0 h 121854"/>
                  <a:gd name="connsiteX4-9" fmla="*/ 248602 w 248602"/>
                  <a:gd name="connsiteY4-10" fmla="*/ 91440 h 121854"/>
                  <a:gd name="connsiteX0-11" fmla="*/ 157162 w 157162"/>
                  <a:gd name="connsiteY0-12" fmla="*/ 0 h 121854"/>
                  <a:gd name="connsiteX1-13" fmla="*/ 157162 w 157162"/>
                  <a:gd name="connsiteY1-14" fmla="*/ 121854 h 121854"/>
                  <a:gd name="connsiteX2-15" fmla="*/ 0 w 157162"/>
                  <a:gd name="connsiteY2-16" fmla="*/ 121854 h 121854"/>
                  <a:gd name="connsiteX3-17" fmla="*/ 70676 w 157162"/>
                  <a:gd name="connsiteY3-18" fmla="*/ 0 h 121854"/>
                  <a:gd name="connsiteX0-19" fmla="*/ 157162 w 157162"/>
                  <a:gd name="connsiteY0-20" fmla="*/ 121854 h 121854"/>
                  <a:gd name="connsiteX1-21" fmla="*/ 0 w 157162"/>
                  <a:gd name="connsiteY1-22" fmla="*/ 121854 h 121854"/>
                  <a:gd name="connsiteX2-23" fmla="*/ 70676 w 157162"/>
                  <a:gd name="connsiteY2-24" fmla="*/ 0 h 1218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57162" h="121854">
                    <a:moveTo>
                      <a:pt x="157162" y="121854"/>
                    </a:moveTo>
                    <a:lnTo>
                      <a:pt x="0" y="121854"/>
                    </a:lnTo>
                    <a:lnTo>
                      <a:pt x="70676" y="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任意多边形 49"/>
              <p:cNvSpPr/>
              <p:nvPr/>
            </p:nvSpPr>
            <p:spPr>
              <a:xfrm>
                <a:off x="2830509" y="2689436"/>
                <a:ext cx="240917" cy="186797"/>
              </a:xfrm>
              <a:custGeom>
                <a:avLst/>
                <a:gdLst>
                  <a:gd name="connsiteX0" fmla="*/ 0 w 157158"/>
                  <a:gd name="connsiteY0" fmla="*/ 0 h 121854"/>
                  <a:gd name="connsiteX1" fmla="*/ 86483 w 157158"/>
                  <a:gd name="connsiteY1" fmla="*/ 0 h 121854"/>
                  <a:gd name="connsiteX2" fmla="*/ 157158 w 157158"/>
                  <a:gd name="connsiteY2" fmla="*/ 121854 h 121854"/>
                  <a:gd name="connsiteX3" fmla="*/ 0 w 157158"/>
                  <a:gd name="connsiteY3" fmla="*/ 121854 h 121854"/>
                  <a:gd name="connsiteX4" fmla="*/ 0 w 157158"/>
                  <a:gd name="connsiteY4" fmla="*/ 0 h 121854"/>
                  <a:gd name="connsiteX0-1" fmla="*/ 0 w 157158"/>
                  <a:gd name="connsiteY0-2" fmla="*/ 0 h 121854"/>
                  <a:gd name="connsiteX1-3" fmla="*/ 86483 w 157158"/>
                  <a:gd name="connsiteY1-4" fmla="*/ 0 h 121854"/>
                  <a:gd name="connsiteX2-5" fmla="*/ 157158 w 157158"/>
                  <a:gd name="connsiteY2-6" fmla="*/ 121854 h 121854"/>
                  <a:gd name="connsiteX3-7" fmla="*/ 0 w 157158"/>
                  <a:gd name="connsiteY3-8" fmla="*/ 121854 h 121854"/>
                  <a:gd name="connsiteX4-9" fmla="*/ 91440 w 157158"/>
                  <a:gd name="connsiteY4-10" fmla="*/ 91440 h 121854"/>
                  <a:gd name="connsiteX0-11" fmla="*/ 0 w 157158"/>
                  <a:gd name="connsiteY0-12" fmla="*/ 0 h 121854"/>
                  <a:gd name="connsiteX1-13" fmla="*/ 86483 w 157158"/>
                  <a:gd name="connsiteY1-14" fmla="*/ 0 h 121854"/>
                  <a:gd name="connsiteX2-15" fmla="*/ 157158 w 157158"/>
                  <a:gd name="connsiteY2-16" fmla="*/ 121854 h 121854"/>
                  <a:gd name="connsiteX3-17" fmla="*/ 0 w 157158"/>
                  <a:gd name="connsiteY3-18" fmla="*/ 121854 h 121854"/>
                  <a:gd name="connsiteX0-19" fmla="*/ 86483 w 157158"/>
                  <a:gd name="connsiteY0-20" fmla="*/ 0 h 121854"/>
                  <a:gd name="connsiteX1-21" fmla="*/ 157158 w 157158"/>
                  <a:gd name="connsiteY1-22" fmla="*/ 121854 h 121854"/>
                  <a:gd name="connsiteX2-23" fmla="*/ 0 w 157158"/>
                  <a:gd name="connsiteY2-24" fmla="*/ 121854 h 1218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57158" h="121854">
                    <a:moveTo>
                      <a:pt x="86483" y="0"/>
                    </a:moveTo>
                    <a:lnTo>
                      <a:pt x="157158" y="121854"/>
                    </a:lnTo>
                    <a:lnTo>
                      <a:pt x="0" y="121854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>
                <a:off x="1954416" y="1979857"/>
                <a:ext cx="919889" cy="793005"/>
              </a:xfrm>
              <a:prstGeom prst="triangle">
                <a:avLst/>
              </a:prstGeom>
              <a:noFill/>
              <a:ln>
                <a:solidFill>
                  <a:srgbClr val="00B0F0">
                    <a:alpha val="7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" name="Freeform 164"/>
            <p:cNvSpPr>
              <a:spLocks noEditPoints="1"/>
            </p:cNvSpPr>
            <p:nvPr/>
          </p:nvSpPr>
          <p:spPr bwMode="black">
            <a:xfrm>
              <a:off x="2317191" y="2916137"/>
              <a:ext cx="808827" cy="1121362"/>
            </a:xfrm>
            <a:custGeom>
              <a:avLst/>
              <a:gdLst>
                <a:gd name="T0" fmla="*/ 221 w 288"/>
                <a:gd name="T1" fmla="*/ 373 h 399"/>
                <a:gd name="T2" fmla="*/ 194 w 288"/>
                <a:gd name="T3" fmla="*/ 350 h 399"/>
                <a:gd name="T4" fmla="*/ 137 w 288"/>
                <a:gd name="T5" fmla="*/ 150 h 399"/>
                <a:gd name="T6" fmla="*/ 165 w 288"/>
                <a:gd name="T7" fmla="*/ 398 h 399"/>
                <a:gd name="T8" fmla="*/ 94 w 288"/>
                <a:gd name="T9" fmla="*/ 325 h 399"/>
                <a:gd name="T10" fmla="*/ 192 w 288"/>
                <a:gd name="T11" fmla="*/ 269 h 399"/>
                <a:gd name="T12" fmla="*/ 223 w 288"/>
                <a:gd name="T13" fmla="*/ 371 h 399"/>
                <a:gd name="T14" fmla="*/ 135 w 288"/>
                <a:gd name="T15" fmla="*/ 170 h 399"/>
                <a:gd name="T16" fmla="*/ 179 w 288"/>
                <a:gd name="T17" fmla="*/ 395 h 399"/>
                <a:gd name="T18" fmla="*/ 135 w 288"/>
                <a:gd name="T19" fmla="*/ 324 h 399"/>
                <a:gd name="T20" fmla="*/ 154 w 288"/>
                <a:gd name="T21" fmla="*/ 308 h 399"/>
                <a:gd name="T22" fmla="*/ 208 w 288"/>
                <a:gd name="T23" fmla="*/ 382 h 399"/>
                <a:gd name="T24" fmla="*/ 85 w 288"/>
                <a:gd name="T25" fmla="*/ 380 h 399"/>
                <a:gd name="T26" fmla="*/ 143 w 288"/>
                <a:gd name="T27" fmla="*/ 82 h 399"/>
                <a:gd name="T28" fmla="*/ 228 w 288"/>
                <a:gd name="T29" fmla="*/ 288 h 399"/>
                <a:gd name="T30" fmla="*/ 253 w 288"/>
                <a:gd name="T31" fmla="*/ 340 h 399"/>
                <a:gd name="T32" fmla="*/ 247 w 288"/>
                <a:gd name="T33" fmla="*/ 233 h 399"/>
                <a:gd name="T34" fmla="*/ 20 w 288"/>
                <a:gd name="T35" fmla="*/ 263 h 399"/>
                <a:gd name="T36" fmla="*/ 85 w 288"/>
                <a:gd name="T37" fmla="*/ 380 h 399"/>
                <a:gd name="T38" fmla="*/ 219 w 288"/>
                <a:gd name="T39" fmla="*/ 242 h 399"/>
                <a:gd name="T40" fmla="*/ 56 w 288"/>
                <a:gd name="T41" fmla="*/ 305 h 399"/>
                <a:gd name="T42" fmla="*/ 129 w 288"/>
                <a:gd name="T43" fmla="*/ 397 h 399"/>
                <a:gd name="T44" fmla="*/ 137 w 288"/>
                <a:gd name="T45" fmla="*/ 115 h 399"/>
                <a:gd name="T46" fmla="*/ 210 w 288"/>
                <a:gd name="T47" fmla="*/ 334 h 399"/>
                <a:gd name="T48" fmla="*/ 239 w 288"/>
                <a:gd name="T49" fmla="*/ 357 h 399"/>
                <a:gd name="T50" fmla="*/ 0 w 288"/>
                <a:gd name="T51" fmla="*/ 202 h 399"/>
                <a:gd name="T52" fmla="*/ 144 w 288"/>
                <a:gd name="T53" fmla="*/ 51 h 399"/>
                <a:gd name="T54" fmla="*/ 252 w 288"/>
                <a:gd name="T55" fmla="*/ 298 h 399"/>
                <a:gd name="T56" fmla="*/ 266 w 288"/>
                <a:gd name="T57" fmla="*/ 320 h 399"/>
                <a:gd name="T58" fmla="*/ 277 w 288"/>
                <a:gd name="T59" fmla="*/ 221 h 399"/>
                <a:gd name="T60" fmla="*/ 3 w 288"/>
                <a:gd name="T61" fmla="*/ 162 h 399"/>
                <a:gd name="T62" fmla="*/ 0 w 288"/>
                <a:gd name="T63" fmla="*/ 202 h 399"/>
                <a:gd name="T64" fmla="*/ 145 w 288"/>
                <a:gd name="T65" fmla="*/ 0 h 399"/>
                <a:gd name="T66" fmla="*/ 144 w 288"/>
                <a:gd name="T67" fmla="*/ 18 h 399"/>
                <a:gd name="T68" fmla="*/ 142 w 288"/>
                <a:gd name="T69" fmla="*/ 308 h 399"/>
                <a:gd name="T70" fmla="*/ 137 w 288"/>
                <a:gd name="T71" fmla="*/ 201 h 399"/>
                <a:gd name="T72" fmla="*/ 130 w 288"/>
                <a:gd name="T73" fmla="*/ 208 h 399"/>
                <a:gd name="T74" fmla="*/ 142 w 288"/>
                <a:gd name="T75" fmla="*/ 3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8" h="399">
                  <a:moveTo>
                    <a:pt x="223" y="371"/>
                  </a:moveTo>
                  <a:cubicBezTo>
                    <a:pt x="221" y="373"/>
                    <a:pt x="221" y="373"/>
                    <a:pt x="221" y="373"/>
                  </a:cubicBezTo>
                  <a:cubicBezTo>
                    <a:pt x="220" y="374"/>
                    <a:pt x="218" y="375"/>
                    <a:pt x="217" y="376"/>
                  </a:cubicBezTo>
                  <a:cubicBezTo>
                    <a:pt x="215" y="374"/>
                    <a:pt x="205" y="366"/>
                    <a:pt x="194" y="350"/>
                  </a:cubicBezTo>
                  <a:cubicBezTo>
                    <a:pt x="181" y="332"/>
                    <a:pt x="177" y="299"/>
                    <a:pt x="180" y="268"/>
                  </a:cubicBezTo>
                  <a:cubicBezTo>
                    <a:pt x="186" y="212"/>
                    <a:pt x="180" y="148"/>
                    <a:pt x="137" y="150"/>
                  </a:cubicBezTo>
                  <a:cubicBezTo>
                    <a:pt x="90" y="152"/>
                    <a:pt x="69" y="245"/>
                    <a:pt x="106" y="319"/>
                  </a:cubicBezTo>
                  <a:cubicBezTo>
                    <a:pt x="125" y="357"/>
                    <a:pt x="150" y="384"/>
                    <a:pt x="165" y="398"/>
                  </a:cubicBezTo>
                  <a:cubicBezTo>
                    <a:pt x="161" y="398"/>
                    <a:pt x="157" y="399"/>
                    <a:pt x="153" y="399"/>
                  </a:cubicBezTo>
                  <a:cubicBezTo>
                    <a:pt x="137" y="384"/>
                    <a:pt x="115" y="364"/>
                    <a:pt x="94" y="325"/>
                  </a:cubicBezTo>
                  <a:cubicBezTo>
                    <a:pt x="46" y="236"/>
                    <a:pt x="82" y="134"/>
                    <a:pt x="137" y="134"/>
                  </a:cubicBezTo>
                  <a:cubicBezTo>
                    <a:pt x="195" y="134"/>
                    <a:pt x="201" y="201"/>
                    <a:pt x="192" y="269"/>
                  </a:cubicBezTo>
                  <a:cubicBezTo>
                    <a:pt x="188" y="301"/>
                    <a:pt x="191" y="329"/>
                    <a:pt x="202" y="346"/>
                  </a:cubicBezTo>
                  <a:cubicBezTo>
                    <a:pt x="213" y="363"/>
                    <a:pt x="224" y="370"/>
                    <a:pt x="223" y="371"/>
                  </a:cubicBezTo>
                  <a:close/>
                  <a:moveTo>
                    <a:pt x="166" y="306"/>
                  </a:moveTo>
                  <a:cubicBezTo>
                    <a:pt x="163" y="275"/>
                    <a:pt x="185" y="172"/>
                    <a:pt x="135" y="170"/>
                  </a:cubicBezTo>
                  <a:cubicBezTo>
                    <a:pt x="104" y="169"/>
                    <a:pt x="77" y="248"/>
                    <a:pt x="125" y="329"/>
                  </a:cubicBezTo>
                  <a:cubicBezTo>
                    <a:pt x="143" y="361"/>
                    <a:pt x="166" y="383"/>
                    <a:pt x="179" y="395"/>
                  </a:cubicBezTo>
                  <a:cubicBezTo>
                    <a:pt x="182" y="394"/>
                    <a:pt x="185" y="393"/>
                    <a:pt x="188" y="392"/>
                  </a:cubicBezTo>
                  <a:cubicBezTo>
                    <a:pt x="177" y="381"/>
                    <a:pt x="153" y="358"/>
                    <a:pt x="135" y="324"/>
                  </a:cubicBezTo>
                  <a:cubicBezTo>
                    <a:pt x="101" y="266"/>
                    <a:pt x="110" y="186"/>
                    <a:pt x="135" y="186"/>
                  </a:cubicBezTo>
                  <a:cubicBezTo>
                    <a:pt x="168" y="186"/>
                    <a:pt x="149" y="268"/>
                    <a:pt x="154" y="308"/>
                  </a:cubicBezTo>
                  <a:cubicBezTo>
                    <a:pt x="160" y="352"/>
                    <a:pt x="187" y="377"/>
                    <a:pt x="200" y="386"/>
                  </a:cubicBezTo>
                  <a:cubicBezTo>
                    <a:pt x="203" y="385"/>
                    <a:pt x="205" y="384"/>
                    <a:pt x="208" y="382"/>
                  </a:cubicBezTo>
                  <a:cubicBezTo>
                    <a:pt x="199" y="375"/>
                    <a:pt x="170" y="350"/>
                    <a:pt x="166" y="306"/>
                  </a:cubicBezTo>
                  <a:close/>
                  <a:moveTo>
                    <a:pt x="85" y="380"/>
                  </a:moveTo>
                  <a:cubicBezTo>
                    <a:pt x="65" y="357"/>
                    <a:pt x="36" y="313"/>
                    <a:pt x="31" y="261"/>
                  </a:cubicBezTo>
                  <a:cubicBezTo>
                    <a:pt x="25" y="164"/>
                    <a:pt x="66" y="82"/>
                    <a:pt x="143" y="82"/>
                  </a:cubicBezTo>
                  <a:cubicBezTo>
                    <a:pt x="213" y="82"/>
                    <a:pt x="241" y="157"/>
                    <a:pt x="235" y="231"/>
                  </a:cubicBezTo>
                  <a:cubicBezTo>
                    <a:pt x="234" y="251"/>
                    <a:pt x="228" y="269"/>
                    <a:pt x="228" y="288"/>
                  </a:cubicBezTo>
                  <a:cubicBezTo>
                    <a:pt x="227" y="320"/>
                    <a:pt x="236" y="334"/>
                    <a:pt x="248" y="347"/>
                  </a:cubicBezTo>
                  <a:cubicBezTo>
                    <a:pt x="250" y="345"/>
                    <a:pt x="251" y="343"/>
                    <a:pt x="253" y="340"/>
                  </a:cubicBezTo>
                  <a:cubicBezTo>
                    <a:pt x="246" y="330"/>
                    <a:pt x="237" y="313"/>
                    <a:pt x="238" y="289"/>
                  </a:cubicBezTo>
                  <a:cubicBezTo>
                    <a:pt x="239" y="273"/>
                    <a:pt x="243" y="254"/>
                    <a:pt x="247" y="233"/>
                  </a:cubicBezTo>
                  <a:cubicBezTo>
                    <a:pt x="257" y="169"/>
                    <a:pt x="233" y="66"/>
                    <a:pt x="143" y="65"/>
                  </a:cubicBezTo>
                  <a:cubicBezTo>
                    <a:pt x="77" y="64"/>
                    <a:pt x="7" y="129"/>
                    <a:pt x="20" y="263"/>
                  </a:cubicBezTo>
                  <a:cubicBezTo>
                    <a:pt x="24" y="299"/>
                    <a:pt x="39" y="330"/>
                    <a:pt x="54" y="354"/>
                  </a:cubicBezTo>
                  <a:cubicBezTo>
                    <a:pt x="64" y="365"/>
                    <a:pt x="74" y="373"/>
                    <a:pt x="85" y="380"/>
                  </a:cubicBezTo>
                  <a:close/>
                  <a:moveTo>
                    <a:pt x="219" y="331"/>
                  </a:moveTo>
                  <a:cubicBezTo>
                    <a:pt x="211" y="309"/>
                    <a:pt x="212" y="277"/>
                    <a:pt x="219" y="242"/>
                  </a:cubicBezTo>
                  <a:cubicBezTo>
                    <a:pt x="228" y="183"/>
                    <a:pt x="216" y="99"/>
                    <a:pt x="137" y="99"/>
                  </a:cubicBezTo>
                  <a:cubicBezTo>
                    <a:pt x="73" y="99"/>
                    <a:pt x="16" y="198"/>
                    <a:pt x="56" y="305"/>
                  </a:cubicBezTo>
                  <a:cubicBezTo>
                    <a:pt x="72" y="346"/>
                    <a:pt x="96" y="376"/>
                    <a:pt x="113" y="393"/>
                  </a:cubicBezTo>
                  <a:cubicBezTo>
                    <a:pt x="118" y="395"/>
                    <a:pt x="123" y="396"/>
                    <a:pt x="129" y="397"/>
                  </a:cubicBezTo>
                  <a:cubicBezTo>
                    <a:pt x="113" y="382"/>
                    <a:pt x="84" y="348"/>
                    <a:pt x="67" y="300"/>
                  </a:cubicBezTo>
                  <a:cubicBezTo>
                    <a:pt x="37" y="213"/>
                    <a:pt x="79" y="116"/>
                    <a:pt x="137" y="115"/>
                  </a:cubicBezTo>
                  <a:cubicBezTo>
                    <a:pt x="189" y="114"/>
                    <a:pt x="216" y="168"/>
                    <a:pt x="208" y="239"/>
                  </a:cubicBezTo>
                  <a:cubicBezTo>
                    <a:pt x="201" y="274"/>
                    <a:pt x="200" y="310"/>
                    <a:pt x="210" y="334"/>
                  </a:cubicBezTo>
                  <a:cubicBezTo>
                    <a:pt x="217" y="351"/>
                    <a:pt x="228" y="359"/>
                    <a:pt x="233" y="363"/>
                  </a:cubicBezTo>
                  <a:cubicBezTo>
                    <a:pt x="235" y="361"/>
                    <a:pt x="237" y="359"/>
                    <a:pt x="239" y="357"/>
                  </a:cubicBezTo>
                  <a:cubicBezTo>
                    <a:pt x="235" y="354"/>
                    <a:pt x="225" y="347"/>
                    <a:pt x="219" y="331"/>
                  </a:cubicBezTo>
                  <a:close/>
                  <a:moveTo>
                    <a:pt x="0" y="202"/>
                  </a:moveTo>
                  <a:cubicBezTo>
                    <a:pt x="0" y="217"/>
                    <a:pt x="1" y="231"/>
                    <a:pt x="4" y="245"/>
                  </a:cubicBezTo>
                  <a:cubicBezTo>
                    <a:pt x="6" y="146"/>
                    <a:pt x="40" y="49"/>
                    <a:pt x="144" y="51"/>
                  </a:cubicBezTo>
                  <a:cubicBezTo>
                    <a:pt x="230" y="51"/>
                    <a:pt x="271" y="143"/>
                    <a:pt x="262" y="219"/>
                  </a:cubicBezTo>
                  <a:cubicBezTo>
                    <a:pt x="259" y="248"/>
                    <a:pt x="252" y="276"/>
                    <a:pt x="252" y="298"/>
                  </a:cubicBezTo>
                  <a:cubicBezTo>
                    <a:pt x="252" y="315"/>
                    <a:pt x="258" y="326"/>
                    <a:pt x="260" y="330"/>
                  </a:cubicBezTo>
                  <a:cubicBezTo>
                    <a:pt x="262" y="327"/>
                    <a:pt x="264" y="323"/>
                    <a:pt x="266" y="320"/>
                  </a:cubicBezTo>
                  <a:cubicBezTo>
                    <a:pt x="263" y="314"/>
                    <a:pt x="261" y="308"/>
                    <a:pt x="262" y="298"/>
                  </a:cubicBezTo>
                  <a:cubicBezTo>
                    <a:pt x="262" y="279"/>
                    <a:pt x="272" y="252"/>
                    <a:pt x="277" y="221"/>
                  </a:cubicBezTo>
                  <a:cubicBezTo>
                    <a:pt x="288" y="144"/>
                    <a:pt x="247" y="31"/>
                    <a:pt x="144" y="31"/>
                  </a:cubicBezTo>
                  <a:cubicBezTo>
                    <a:pt x="62" y="32"/>
                    <a:pt x="18" y="92"/>
                    <a:pt x="3" y="162"/>
                  </a:cubicBezTo>
                  <a:cubicBezTo>
                    <a:pt x="1" y="175"/>
                    <a:pt x="0" y="188"/>
                    <a:pt x="0" y="201"/>
                  </a:cubicBezTo>
                  <a:cubicBezTo>
                    <a:pt x="0" y="201"/>
                    <a:pt x="0" y="202"/>
                    <a:pt x="0" y="202"/>
                  </a:cubicBezTo>
                  <a:close/>
                  <a:moveTo>
                    <a:pt x="262" y="75"/>
                  </a:moveTo>
                  <a:cubicBezTo>
                    <a:pt x="244" y="44"/>
                    <a:pt x="206" y="0"/>
                    <a:pt x="145" y="0"/>
                  </a:cubicBezTo>
                  <a:cubicBezTo>
                    <a:pt x="108" y="0"/>
                    <a:pt x="80" y="18"/>
                    <a:pt x="58" y="40"/>
                  </a:cubicBezTo>
                  <a:cubicBezTo>
                    <a:pt x="60" y="39"/>
                    <a:pt x="91" y="18"/>
                    <a:pt x="144" y="18"/>
                  </a:cubicBezTo>
                  <a:cubicBezTo>
                    <a:pt x="220" y="18"/>
                    <a:pt x="262" y="75"/>
                    <a:pt x="262" y="75"/>
                  </a:cubicBezTo>
                  <a:close/>
                  <a:moveTo>
                    <a:pt x="142" y="308"/>
                  </a:moveTo>
                  <a:cubicBezTo>
                    <a:pt x="140" y="294"/>
                    <a:pt x="141" y="277"/>
                    <a:pt x="142" y="260"/>
                  </a:cubicBezTo>
                  <a:cubicBezTo>
                    <a:pt x="143" y="238"/>
                    <a:pt x="144" y="209"/>
                    <a:pt x="137" y="201"/>
                  </a:cubicBezTo>
                  <a:cubicBezTo>
                    <a:pt x="137" y="201"/>
                    <a:pt x="137" y="201"/>
                    <a:pt x="135" y="201"/>
                  </a:cubicBezTo>
                  <a:cubicBezTo>
                    <a:pt x="135" y="201"/>
                    <a:pt x="132" y="202"/>
                    <a:pt x="130" y="208"/>
                  </a:cubicBezTo>
                  <a:cubicBezTo>
                    <a:pt x="122" y="227"/>
                    <a:pt x="122" y="271"/>
                    <a:pt x="141" y="308"/>
                  </a:cubicBezTo>
                  <a:cubicBezTo>
                    <a:pt x="141" y="309"/>
                    <a:pt x="142" y="309"/>
                    <a:pt x="142" y="30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3" tIns="41147" rIns="82293" bIns="41147" numCol="1" anchor="t" anchorCtr="0" compatLnSpc="1"/>
            <a:lstStyle/>
            <a:p>
              <a:pPr algn="ctr" defTabSz="913765" fontAlgn="base">
                <a:defRPr/>
              </a:pPr>
              <a:endParaRPr lang="en-US" sz="1600">
                <a:solidFill>
                  <a:srgbClr val="50505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矩形 55"/>
          <p:cNvSpPr>
            <a:spLocks noChangeArrowheads="1"/>
          </p:cNvSpPr>
          <p:nvPr/>
        </p:nvSpPr>
        <p:spPr bwMode="auto">
          <a:xfrm>
            <a:off x="2188210" y="1568450"/>
            <a:ext cx="8066405" cy="941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魂59号-创粗黑" panose="00000500000000000000" charset="-122"/>
                <a:sym typeface="+mn-lt"/>
              </a:rPr>
              <a:t>功能简介：用户可根据当前需要迅速更换所需模组</a:t>
            </a:r>
          </a:p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725170" y="3178810"/>
            <a:ext cx="3929380" cy="2296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矩形 20"/>
          <p:cNvSpPr/>
          <p:nvPr/>
        </p:nvSpPr>
        <p:spPr>
          <a:xfrm>
            <a:off x="6096000" y="3405255"/>
            <a:ext cx="4587875" cy="18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魂59号-创粗黑" panose="00000500000000000000" charset="-122"/>
                <a:sym typeface="+mn-lt"/>
              </a:rPr>
              <a:t>技术手段：</a:t>
            </a:r>
            <a:endParaRPr lang="en-US" altLang="zh-CN" sz="2400" b="1" dirty="0">
              <a:ln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ea typeface="字魂59号-创粗黑" panose="000005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       更换模组后系统内部的程序即可</a:t>
            </a:r>
            <a:r>
              <a:rPr lang="zh-CN" altLang="en-US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自动检测识别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当前更换的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新模组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，并</a:t>
            </a:r>
            <a:r>
              <a:rPr lang="zh-CN" altLang="en-US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智能载入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相应的驱动，匹配到当前模组功能。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4655" y="212915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功能演示</a:t>
            </a:r>
            <a:r>
              <a:rPr lang="en-US" altLang="zh-CN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-</a:t>
            </a: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“数据”云端 ”</a:t>
            </a:r>
          </a:p>
        </p:txBody>
      </p:sp>
      <p:grpSp>
        <p:nvGrpSpPr>
          <p:cNvPr id="50" name="组合 49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51" name="任意多边形 5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平行四边形 5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1520" y="1324610"/>
            <a:ext cx="1239520" cy="1036955"/>
            <a:chOff x="1170669" y="1761805"/>
            <a:chExt cx="3071995" cy="2648270"/>
          </a:xfrm>
        </p:grpSpPr>
        <p:grpSp>
          <p:nvGrpSpPr>
            <p:cNvPr id="3" name="组合 2"/>
            <p:cNvGrpSpPr/>
            <p:nvPr/>
          </p:nvGrpSpPr>
          <p:grpSpPr>
            <a:xfrm>
              <a:off x="1170669" y="1761805"/>
              <a:ext cx="3071995" cy="2648270"/>
              <a:chOff x="1757296" y="1743363"/>
              <a:chExt cx="1314130" cy="1132870"/>
            </a:xfrm>
          </p:grpSpPr>
          <p:sp>
            <p:nvSpPr>
              <p:cNvPr id="4" name="等腰三角形 3"/>
              <p:cNvSpPr/>
              <p:nvPr/>
            </p:nvSpPr>
            <p:spPr>
              <a:xfrm>
                <a:off x="1827749" y="1830214"/>
                <a:ext cx="1173225" cy="1011395"/>
              </a:xfrm>
              <a:prstGeom prst="triangle">
                <a:avLst/>
              </a:prstGeom>
              <a:noFill/>
              <a:ln w="25400">
                <a:solidFill>
                  <a:srgbClr val="00B0F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任意多边形 47"/>
              <p:cNvSpPr/>
              <p:nvPr/>
            </p:nvSpPr>
            <p:spPr>
              <a:xfrm>
                <a:off x="2255204" y="1743363"/>
                <a:ext cx="318313" cy="274407"/>
              </a:xfrm>
              <a:custGeom>
                <a:avLst/>
                <a:gdLst>
                  <a:gd name="connsiteX0" fmla="*/ 103823 w 207646"/>
                  <a:gd name="connsiteY0" fmla="*/ 0 h 179005"/>
                  <a:gd name="connsiteX1" fmla="*/ 207646 w 207646"/>
                  <a:gd name="connsiteY1" fmla="*/ 179005 h 179005"/>
                  <a:gd name="connsiteX2" fmla="*/ 0 w 207646"/>
                  <a:gd name="connsiteY2" fmla="*/ 179005 h 179005"/>
                  <a:gd name="connsiteX3" fmla="*/ 103823 w 207646"/>
                  <a:gd name="connsiteY3" fmla="*/ 0 h 179005"/>
                  <a:gd name="connsiteX0-1" fmla="*/ 0 w 207646"/>
                  <a:gd name="connsiteY0-2" fmla="*/ 179005 h 270445"/>
                  <a:gd name="connsiteX1-3" fmla="*/ 103823 w 207646"/>
                  <a:gd name="connsiteY1-4" fmla="*/ 0 h 270445"/>
                  <a:gd name="connsiteX2-5" fmla="*/ 207646 w 207646"/>
                  <a:gd name="connsiteY2-6" fmla="*/ 179005 h 270445"/>
                  <a:gd name="connsiteX3-7" fmla="*/ 91440 w 207646"/>
                  <a:gd name="connsiteY3-8" fmla="*/ 270445 h 270445"/>
                  <a:gd name="connsiteX0-9" fmla="*/ 0 w 207646"/>
                  <a:gd name="connsiteY0-10" fmla="*/ 179005 h 179005"/>
                  <a:gd name="connsiteX1-11" fmla="*/ 103823 w 207646"/>
                  <a:gd name="connsiteY1-12" fmla="*/ 0 h 179005"/>
                  <a:gd name="connsiteX2-13" fmla="*/ 207646 w 207646"/>
                  <a:gd name="connsiteY2-14" fmla="*/ 179005 h 1790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07646" h="179005">
                    <a:moveTo>
                      <a:pt x="0" y="179005"/>
                    </a:moveTo>
                    <a:lnTo>
                      <a:pt x="103823" y="0"/>
                    </a:lnTo>
                    <a:lnTo>
                      <a:pt x="207646" y="179005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任意多边形 48"/>
              <p:cNvSpPr/>
              <p:nvPr/>
            </p:nvSpPr>
            <p:spPr>
              <a:xfrm>
                <a:off x="1757296" y="2689436"/>
                <a:ext cx="240923" cy="186797"/>
              </a:xfrm>
              <a:custGeom>
                <a:avLst/>
                <a:gdLst>
                  <a:gd name="connsiteX0" fmla="*/ 70676 w 157162"/>
                  <a:gd name="connsiteY0" fmla="*/ 0 h 121854"/>
                  <a:gd name="connsiteX1" fmla="*/ 157162 w 157162"/>
                  <a:gd name="connsiteY1" fmla="*/ 0 h 121854"/>
                  <a:gd name="connsiteX2" fmla="*/ 157162 w 157162"/>
                  <a:gd name="connsiteY2" fmla="*/ 121854 h 121854"/>
                  <a:gd name="connsiteX3" fmla="*/ 0 w 157162"/>
                  <a:gd name="connsiteY3" fmla="*/ 121854 h 121854"/>
                  <a:gd name="connsiteX4" fmla="*/ 70676 w 157162"/>
                  <a:gd name="connsiteY4" fmla="*/ 0 h 121854"/>
                  <a:gd name="connsiteX0-1" fmla="*/ 157162 w 248602"/>
                  <a:gd name="connsiteY0-2" fmla="*/ 0 h 121854"/>
                  <a:gd name="connsiteX1-3" fmla="*/ 157162 w 248602"/>
                  <a:gd name="connsiteY1-4" fmla="*/ 121854 h 121854"/>
                  <a:gd name="connsiteX2-5" fmla="*/ 0 w 248602"/>
                  <a:gd name="connsiteY2-6" fmla="*/ 121854 h 121854"/>
                  <a:gd name="connsiteX3-7" fmla="*/ 70676 w 248602"/>
                  <a:gd name="connsiteY3-8" fmla="*/ 0 h 121854"/>
                  <a:gd name="connsiteX4-9" fmla="*/ 248602 w 248602"/>
                  <a:gd name="connsiteY4-10" fmla="*/ 91440 h 121854"/>
                  <a:gd name="connsiteX0-11" fmla="*/ 157162 w 157162"/>
                  <a:gd name="connsiteY0-12" fmla="*/ 0 h 121854"/>
                  <a:gd name="connsiteX1-13" fmla="*/ 157162 w 157162"/>
                  <a:gd name="connsiteY1-14" fmla="*/ 121854 h 121854"/>
                  <a:gd name="connsiteX2-15" fmla="*/ 0 w 157162"/>
                  <a:gd name="connsiteY2-16" fmla="*/ 121854 h 121854"/>
                  <a:gd name="connsiteX3-17" fmla="*/ 70676 w 157162"/>
                  <a:gd name="connsiteY3-18" fmla="*/ 0 h 121854"/>
                  <a:gd name="connsiteX0-19" fmla="*/ 157162 w 157162"/>
                  <a:gd name="connsiteY0-20" fmla="*/ 121854 h 121854"/>
                  <a:gd name="connsiteX1-21" fmla="*/ 0 w 157162"/>
                  <a:gd name="connsiteY1-22" fmla="*/ 121854 h 121854"/>
                  <a:gd name="connsiteX2-23" fmla="*/ 70676 w 157162"/>
                  <a:gd name="connsiteY2-24" fmla="*/ 0 h 1218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57162" h="121854">
                    <a:moveTo>
                      <a:pt x="157162" y="121854"/>
                    </a:moveTo>
                    <a:lnTo>
                      <a:pt x="0" y="121854"/>
                    </a:lnTo>
                    <a:lnTo>
                      <a:pt x="70676" y="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任意多边形 49"/>
              <p:cNvSpPr/>
              <p:nvPr/>
            </p:nvSpPr>
            <p:spPr>
              <a:xfrm>
                <a:off x="2830509" y="2689436"/>
                <a:ext cx="240917" cy="186797"/>
              </a:xfrm>
              <a:custGeom>
                <a:avLst/>
                <a:gdLst>
                  <a:gd name="connsiteX0" fmla="*/ 0 w 157158"/>
                  <a:gd name="connsiteY0" fmla="*/ 0 h 121854"/>
                  <a:gd name="connsiteX1" fmla="*/ 86483 w 157158"/>
                  <a:gd name="connsiteY1" fmla="*/ 0 h 121854"/>
                  <a:gd name="connsiteX2" fmla="*/ 157158 w 157158"/>
                  <a:gd name="connsiteY2" fmla="*/ 121854 h 121854"/>
                  <a:gd name="connsiteX3" fmla="*/ 0 w 157158"/>
                  <a:gd name="connsiteY3" fmla="*/ 121854 h 121854"/>
                  <a:gd name="connsiteX4" fmla="*/ 0 w 157158"/>
                  <a:gd name="connsiteY4" fmla="*/ 0 h 121854"/>
                  <a:gd name="connsiteX0-1" fmla="*/ 0 w 157158"/>
                  <a:gd name="connsiteY0-2" fmla="*/ 0 h 121854"/>
                  <a:gd name="connsiteX1-3" fmla="*/ 86483 w 157158"/>
                  <a:gd name="connsiteY1-4" fmla="*/ 0 h 121854"/>
                  <a:gd name="connsiteX2-5" fmla="*/ 157158 w 157158"/>
                  <a:gd name="connsiteY2-6" fmla="*/ 121854 h 121854"/>
                  <a:gd name="connsiteX3-7" fmla="*/ 0 w 157158"/>
                  <a:gd name="connsiteY3-8" fmla="*/ 121854 h 121854"/>
                  <a:gd name="connsiteX4-9" fmla="*/ 91440 w 157158"/>
                  <a:gd name="connsiteY4-10" fmla="*/ 91440 h 121854"/>
                  <a:gd name="connsiteX0-11" fmla="*/ 0 w 157158"/>
                  <a:gd name="connsiteY0-12" fmla="*/ 0 h 121854"/>
                  <a:gd name="connsiteX1-13" fmla="*/ 86483 w 157158"/>
                  <a:gd name="connsiteY1-14" fmla="*/ 0 h 121854"/>
                  <a:gd name="connsiteX2-15" fmla="*/ 157158 w 157158"/>
                  <a:gd name="connsiteY2-16" fmla="*/ 121854 h 121854"/>
                  <a:gd name="connsiteX3-17" fmla="*/ 0 w 157158"/>
                  <a:gd name="connsiteY3-18" fmla="*/ 121854 h 121854"/>
                  <a:gd name="connsiteX0-19" fmla="*/ 86483 w 157158"/>
                  <a:gd name="connsiteY0-20" fmla="*/ 0 h 121854"/>
                  <a:gd name="connsiteX1-21" fmla="*/ 157158 w 157158"/>
                  <a:gd name="connsiteY1-22" fmla="*/ 121854 h 121854"/>
                  <a:gd name="connsiteX2-23" fmla="*/ 0 w 157158"/>
                  <a:gd name="connsiteY2-24" fmla="*/ 121854 h 1218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57158" h="121854">
                    <a:moveTo>
                      <a:pt x="86483" y="0"/>
                    </a:moveTo>
                    <a:lnTo>
                      <a:pt x="157158" y="121854"/>
                    </a:lnTo>
                    <a:lnTo>
                      <a:pt x="0" y="121854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>
                <a:off x="1954416" y="1979857"/>
                <a:ext cx="919889" cy="793005"/>
              </a:xfrm>
              <a:prstGeom prst="triangle">
                <a:avLst/>
              </a:prstGeom>
              <a:noFill/>
              <a:ln>
                <a:solidFill>
                  <a:srgbClr val="00B0F0">
                    <a:alpha val="7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" name="Freeform 164"/>
            <p:cNvSpPr>
              <a:spLocks noEditPoints="1"/>
            </p:cNvSpPr>
            <p:nvPr/>
          </p:nvSpPr>
          <p:spPr bwMode="black">
            <a:xfrm>
              <a:off x="2317191" y="2916137"/>
              <a:ext cx="808827" cy="1121362"/>
            </a:xfrm>
            <a:custGeom>
              <a:avLst/>
              <a:gdLst>
                <a:gd name="T0" fmla="*/ 221 w 288"/>
                <a:gd name="T1" fmla="*/ 373 h 399"/>
                <a:gd name="T2" fmla="*/ 194 w 288"/>
                <a:gd name="T3" fmla="*/ 350 h 399"/>
                <a:gd name="T4" fmla="*/ 137 w 288"/>
                <a:gd name="T5" fmla="*/ 150 h 399"/>
                <a:gd name="T6" fmla="*/ 165 w 288"/>
                <a:gd name="T7" fmla="*/ 398 h 399"/>
                <a:gd name="T8" fmla="*/ 94 w 288"/>
                <a:gd name="T9" fmla="*/ 325 h 399"/>
                <a:gd name="T10" fmla="*/ 192 w 288"/>
                <a:gd name="T11" fmla="*/ 269 h 399"/>
                <a:gd name="T12" fmla="*/ 223 w 288"/>
                <a:gd name="T13" fmla="*/ 371 h 399"/>
                <a:gd name="T14" fmla="*/ 135 w 288"/>
                <a:gd name="T15" fmla="*/ 170 h 399"/>
                <a:gd name="T16" fmla="*/ 179 w 288"/>
                <a:gd name="T17" fmla="*/ 395 h 399"/>
                <a:gd name="T18" fmla="*/ 135 w 288"/>
                <a:gd name="T19" fmla="*/ 324 h 399"/>
                <a:gd name="T20" fmla="*/ 154 w 288"/>
                <a:gd name="T21" fmla="*/ 308 h 399"/>
                <a:gd name="T22" fmla="*/ 208 w 288"/>
                <a:gd name="T23" fmla="*/ 382 h 399"/>
                <a:gd name="T24" fmla="*/ 85 w 288"/>
                <a:gd name="T25" fmla="*/ 380 h 399"/>
                <a:gd name="T26" fmla="*/ 143 w 288"/>
                <a:gd name="T27" fmla="*/ 82 h 399"/>
                <a:gd name="T28" fmla="*/ 228 w 288"/>
                <a:gd name="T29" fmla="*/ 288 h 399"/>
                <a:gd name="T30" fmla="*/ 253 w 288"/>
                <a:gd name="T31" fmla="*/ 340 h 399"/>
                <a:gd name="T32" fmla="*/ 247 w 288"/>
                <a:gd name="T33" fmla="*/ 233 h 399"/>
                <a:gd name="T34" fmla="*/ 20 w 288"/>
                <a:gd name="T35" fmla="*/ 263 h 399"/>
                <a:gd name="T36" fmla="*/ 85 w 288"/>
                <a:gd name="T37" fmla="*/ 380 h 399"/>
                <a:gd name="T38" fmla="*/ 219 w 288"/>
                <a:gd name="T39" fmla="*/ 242 h 399"/>
                <a:gd name="T40" fmla="*/ 56 w 288"/>
                <a:gd name="T41" fmla="*/ 305 h 399"/>
                <a:gd name="T42" fmla="*/ 129 w 288"/>
                <a:gd name="T43" fmla="*/ 397 h 399"/>
                <a:gd name="T44" fmla="*/ 137 w 288"/>
                <a:gd name="T45" fmla="*/ 115 h 399"/>
                <a:gd name="T46" fmla="*/ 210 w 288"/>
                <a:gd name="T47" fmla="*/ 334 h 399"/>
                <a:gd name="T48" fmla="*/ 239 w 288"/>
                <a:gd name="T49" fmla="*/ 357 h 399"/>
                <a:gd name="T50" fmla="*/ 0 w 288"/>
                <a:gd name="T51" fmla="*/ 202 h 399"/>
                <a:gd name="T52" fmla="*/ 144 w 288"/>
                <a:gd name="T53" fmla="*/ 51 h 399"/>
                <a:gd name="T54" fmla="*/ 252 w 288"/>
                <a:gd name="T55" fmla="*/ 298 h 399"/>
                <a:gd name="T56" fmla="*/ 266 w 288"/>
                <a:gd name="T57" fmla="*/ 320 h 399"/>
                <a:gd name="T58" fmla="*/ 277 w 288"/>
                <a:gd name="T59" fmla="*/ 221 h 399"/>
                <a:gd name="T60" fmla="*/ 3 w 288"/>
                <a:gd name="T61" fmla="*/ 162 h 399"/>
                <a:gd name="T62" fmla="*/ 0 w 288"/>
                <a:gd name="T63" fmla="*/ 202 h 399"/>
                <a:gd name="T64" fmla="*/ 145 w 288"/>
                <a:gd name="T65" fmla="*/ 0 h 399"/>
                <a:gd name="T66" fmla="*/ 144 w 288"/>
                <a:gd name="T67" fmla="*/ 18 h 399"/>
                <a:gd name="T68" fmla="*/ 142 w 288"/>
                <a:gd name="T69" fmla="*/ 308 h 399"/>
                <a:gd name="T70" fmla="*/ 137 w 288"/>
                <a:gd name="T71" fmla="*/ 201 h 399"/>
                <a:gd name="T72" fmla="*/ 130 w 288"/>
                <a:gd name="T73" fmla="*/ 208 h 399"/>
                <a:gd name="T74" fmla="*/ 142 w 288"/>
                <a:gd name="T75" fmla="*/ 3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8" h="399">
                  <a:moveTo>
                    <a:pt x="223" y="371"/>
                  </a:moveTo>
                  <a:cubicBezTo>
                    <a:pt x="221" y="373"/>
                    <a:pt x="221" y="373"/>
                    <a:pt x="221" y="373"/>
                  </a:cubicBezTo>
                  <a:cubicBezTo>
                    <a:pt x="220" y="374"/>
                    <a:pt x="218" y="375"/>
                    <a:pt x="217" y="376"/>
                  </a:cubicBezTo>
                  <a:cubicBezTo>
                    <a:pt x="215" y="374"/>
                    <a:pt x="205" y="366"/>
                    <a:pt x="194" y="350"/>
                  </a:cubicBezTo>
                  <a:cubicBezTo>
                    <a:pt x="181" y="332"/>
                    <a:pt x="177" y="299"/>
                    <a:pt x="180" y="268"/>
                  </a:cubicBezTo>
                  <a:cubicBezTo>
                    <a:pt x="186" y="212"/>
                    <a:pt x="180" y="148"/>
                    <a:pt x="137" y="150"/>
                  </a:cubicBezTo>
                  <a:cubicBezTo>
                    <a:pt x="90" y="152"/>
                    <a:pt x="69" y="245"/>
                    <a:pt x="106" y="319"/>
                  </a:cubicBezTo>
                  <a:cubicBezTo>
                    <a:pt x="125" y="357"/>
                    <a:pt x="150" y="384"/>
                    <a:pt x="165" y="398"/>
                  </a:cubicBezTo>
                  <a:cubicBezTo>
                    <a:pt x="161" y="398"/>
                    <a:pt x="157" y="399"/>
                    <a:pt x="153" y="399"/>
                  </a:cubicBezTo>
                  <a:cubicBezTo>
                    <a:pt x="137" y="384"/>
                    <a:pt x="115" y="364"/>
                    <a:pt x="94" y="325"/>
                  </a:cubicBezTo>
                  <a:cubicBezTo>
                    <a:pt x="46" y="236"/>
                    <a:pt x="82" y="134"/>
                    <a:pt x="137" y="134"/>
                  </a:cubicBezTo>
                  <a:cubicBezTo>
                    <a:pt x="195" y="134"/>
                    <a:pt x="201" y="201"/>
                    <a:pt x="192" y="269"/>
                  </a:cubicBezTo>
                  <a:cubicBezTo>
                    <a:pt x="188" y="301"/>
                    <a:pt x="191" y="329"/>
                    <a:pt x="202" y="346"/>
                  </a:cubicBezTo>
                  <a:cubicBezTo>
                    <a:pt x="213" y="363"/>
                    <a:pt x="224" y="370"/>
                    <a:pt x="223" y="371"/>
                  </a:cubicBezTo>
                  <a:close/>
                  <a:moveTo>
                    <a:pt x="166" y="306"/>
                  </a:moveTo>
                  <a:cubicBezTo>
                    <a:pt x="163" y="275"/>
                    <a:pt x="185" y="172"/>
                    <a:pt x="135" y="170"/>
                  </a:cubicBezTo>
                  <a:cubicBezTo>
                    <a:pt x="104" y="169"/>
                    <a:pt x="77" y="248"/>
                    <a:pt x="125" y="329"/>
                  </a:cubicBezTo>
                  <a:cubicBezTo>
                    <a:pt x="143" y="361"/>
                    <a:pt x="166" y="383"/>
                    <a:pt x="179" y="395"/>
                  </a:cubicBezTo>
                  <a:cubicBezTo>
                    <a:pt x="182" y="394"/>
                    <a:pt x="185" y="393"/>
                    <a:pt x="188" y="392"/>
                  </a:cubicBezTo>
                  <a:cubicBezTo>
                    <a:pt x="177" y="381"/>
                    <a:pt x="153" y="358"/>
                    <a:pt x="135" y="324"/>
                  </a:cubicBezTo>
                  <a:cubicBezTo>
                    <a:pt x="101" y="266"/>
                    <a:pt x="110" y="186"/>
                    <a:pt x="135" y="186"/>
                  </a:cubicBezTo>
                  <a:cubicBezTo>
                    <a:pt x="168" y="186"/>
                    <a:pt x="149" y="268"/>
                    <a:pt x="154" y="308"/>
                  </a:cubicBezTo>
                  <a:cubicBezTo>
                    <a:pt x="160" y="352"/>
                    <a:pt x="187" y="377"/>
                    <a:pt x="200" y="386"/>
                  </a:cubicBezTo>
                  <a:cubicBezTo>
                    <a:pt x="203" y="385"/>
                    <a:pt x="205" y="384"/>
                    <a:pt x="208" y="382"/>
                  </a:cubicBezTo>
                  <a:cubicBezTo>
                    <a:pt x="199" y="375"/>
                    <a:pt x="170" y="350"/>
                    <a:pt x="166" y="306"/>
                  </a:cubicBezTo>
                  <a:close/>
                  <a:moveTo>
                    <a:pt x="85" y="380"/>
                  </a:moveTo>
                  <a:cubicBezTo>
                    <a:pt x="65" y="357"/>
                    <a:pt x="36" y="313"/>
                    <a:pt x="31" y="261"/>
                  </a:cubicBezTo>
                  <a:cubicBezTo>
                    <a:pt x="25" y="164"/>
                    <a:pt x="66" y="82"/>
                    <a:pt x="143" y="82"/>
                  </a:cubicBezTo>
                  <a:cubicBezTo>
                    <a:pt x="213" y="82"/>
                    <a:pt x="241" y="157"/>
                    <a:pt x="235" y="231"/>
                  </a:cubicBezTo>
                  <a:cubicBezTo>
                    <a:pt x="234" y="251"/>
                    <a:pt x="228" y="269"/>
                    <a:pt x="228" y="288"/>
                  </a:cubicBezTo>
                  <a:cubicBezTo>
                    <a:pt x="227" y="320"/>
                    <a:pt x="236" y="334"/>
                    <a:pt x="248" y="347"/>
                  </a:cubicBezTo>
                  <a:cubicBezTo>
                    <a:pt x="250" y="345"/>
                    <a:pt x="251" y="343"/>
                    <a:pt x="253" y="340"/>
                  </a:cubicBezTo>
                  <a:cubicBezTo>
                    <a:pt x="246" y="330"/>
                    <a:pt x="237" y="313"/>
                    <a:pt x="238" y="289"/>
                  </a:cubicBezTo>
                  <a:cubicBezTo>
                    <a:pt x="239" y="273"/>
                    <a:pt x="243" y="254"/>
                    <a:pt x="247" y="233"/>
                  </a:cubicBezTo>
                  <a:cubicBezTo>
                    <a:pt x="257" y="169"/>
                    <a:pt x="233" y="66"/>
                    <a:pt x="143" y="65"/>
                  </a:cubicBezTo>
                  <a:cubicBezTo>
                    <a:pt x="77" y="64"/>
                    <a:pt x="7" y="129"/>
                    <a:pt x="20" y="263"/>
                  </a:cubicBezTo>
                  <a:cubicBezTo>
                    <a:pt x="24" y="299"/>
                    <a:pt x="39" y="330"/>
                    <a:pt x="54" y="354"/>
                  </a:cubicBezTo>
                  <a:cubicBezTo>
                    <a:pt x="64" y="365"/>
                    <a:pt x="74" y="373"/>
                    <a:pt x="85" y="380"/>
                  </a:cubicBezTo>
                  <a:close/>
                  <a:moveTo>
                    <a:pt x="219" y="331"/>
                  </a:moveTo>
                  <a:cubicBezTo>
                    <a:pt x="211" y="309"/>
                    <a:pt x="212" y="277"/>
                    <a:pt x="219" y="242"/>
                  </a:cubicBezTo>
                  <a:cubicBezTo>
                    <a:pt x="228" y="183"/>
                    <a:pt x="216" y="99"/>
                    <a:pt x="137" y="99"/>
                  </a:cubicBezTo>
                  <a:cubicBezTo>
                    <a:pt x="73" y="99"/>
                    <a:pt x="16" y="198"/>
                    <a:pt x="56" y="305"/>
                  </a:cubicBezTo>
                  <a:cubicBezTo>
                    <a:pt x="72" y="346"/>
                    <a:pt x="96" y="376"/>
                    <a:pt x="113" y="393"/>
                  </a:cubicBezTo>
                  <a:cubicBezTo>
                    <a:pt x="118" y="395"/>
                    <a:pt x="123" y="396"/>
                    <a:pt x="129" y="397"/>
                  </a:cubicBezTo>
                  <a:cubicBezTo>
                    <a:pt x="113" y="382"/>
                    <a:pt x="84" y="348"/>
                    <a:pt x="67" y="300"/>
                  </a:cubicBezTo>
                  <a:cubicBezTo>
                    <a:pt x="37" y="213"/>
                    <a:pt x="79" y="116"/>
                    <a:pt x="137" y="115"/>
                  </a:cubicBezTo>
                  <a:cubicBezTo>
                    <a:pt x="189" y="114"/>
                    <a:pt x="216" y="168"/>
                    <a:pt x="208" y="239"/>
                  </a:cubicBezTo>
                  <a:cubicBezTo>
                    <a:pt x="201" y="274"/>
                    <a:pt x="200" y="310"/>
                    <a:pt x="210" y="334"/>
                  </a:cubicBezTo>
                  <a:cubicBezTo>
                    <a:pt x="217" y="351"/>
                    <a:pt x="228" y="359"/>
                    <a:pt x="233" y="363"/>
                  </a:cubicBezTo>
                  <a:cubicBezTo>
                    <a:pt x="235" y="361"/>
                    <a:pt x="237" y="359"/>
                    <a:pt x="239" y="357"/>
                  </a:cubicBezTo>
                  <a:cubicBezTo>
                    <a:pt x="235" y="354"/>
                    <a:pt x="225" y="347"/>
                    <a:pt x="219" y="331"/>
                  </a:cubicBezTo>
                  <a:close/>
                  <a:moveTo>
                    <a:pt x="0" y="202"/>
                  </a:moveTo>
                  <a:cubicBezTo>
                    <a:pt x="0" y="217"/>
                    <a:pt x="1" y="231"/>
                    <a:pt x="4" y="245"/>
                  </a:cubicBezTo>
                  <a:cubicBezTo>
                    <a:pt x="6" y="146"/>
                    <a:pt x="40" y="49"/>
                    <a:pt x="144" y="51"/>
                  </a:cubicBezTo>
                  <a:cubicBezTo>
                    <a:pt x="230" y="51"/>
                    <a:pt x="271" y="143"/>
                    <a:pt x="262" y="219"/>
                  </a:cubicBezTo>
                  <a:cubicBezTo>
                    <a:pt x="259" y="248"/>
                    <a:pt x="252" y="276"/>
                    <a:pt x="252" y="298"/>
                  </a:cubicBezTo>
                  <a:cubicBezTo>
                    <a:pt x="252" y="315"/>
                    <a:pt x="258" y="326"/>
                    <a:pt x="260" y="330"/>
                  </a:cubicBezTo>
                  <a:cubicBezTo>
                    <a:pt x="262" y="327"/>
                    <a:pt x="264" y="323"/>
                    <a:pt x="266" y="320"/>
                  </a:cubicBezTo>
                  <a:cubicBezTo>
                    <a:pt x="263" y="314"/>
                    <a:pt x="261" y="308"/>
                    <a:pt x="262" y="298"/>
                  </a:cubicBezTo>
                  <a:cubicBezTo>
                    <a:pt x="262" y="279"/>
                    <a:pt x="272" y="252"/>
                    <a:pt x="277" y="221"/>
                  </a:cubicBezTo>
                  <a:cubicBezTo>
                    <a:pt x="288" y="144"/>
                    <a:pt x="247" y="31"/>
                    <a:pt x="144" y="31"/>
                  </a:cubicBezTo>
                  <a:cubicBezTo>
                    <a:pt x="62" y="32"/>
                    <a:pt x="18" y="92"/>
                    <a:pt x="3" y="162"/>
                  </a:cubicBezTo>
                  <a:cubicBezTo>
                    <a:pt x="1" y="175"/>
                    <a:pt x="0" y="188"/>
                    <a:pt x="0" y="201"/>
                  </a:cubicBezTo>
                  <a:cubicBezTo>
                    <a:pt x="0" y="201"/>
                    <a:pt x="0" y="202"/>
                    <a:pt x="0" y="202"/>
                  </a:cubicBezTo>
                  <a:close/>
                  <a:moveTo>
                    <a:pt x="262" y="75"/>
                  </a:moveTo>
                  <a:cubicBezTo>
                    <a:pt x="244" y="44"/>
                    <a:pt x="206" y="0"/>
                    <a:pt x="145" y="0"/>
                  </a:cubicBezTo>
                  <a:cubicBezTo>
                    <a:pt x="108" y="0"/>
                    <a:pt x="80" y="18"/>
                    <a:pt x="58" y="40"/>
                  </a:cubicBezTo>
                  <a:cubicBezTo>
                    <a:pt x="60" y="39"/>
                    <a:pt x="91" y="18"/>
                    <a:pt x="144" y="18"/>
                  </a:cubicBezTo>
                  <a:cubicBezTo>
                    <a:pt x="220" y="18"/>
                    <a:pt x="262" y="75"/>
                    <a:pt x="262" y="75"/>
                  </a:cubicBezTo>
                  <a:close/>
                  <a:moveTo>
                    <a:pt x="142" y="308"/>
                  </a:moveTo>
                  <a:cubicBezTo>
                    <a:pt x="140" y="294"/>
                    <a:pt x="141" y="277"/>
                    <a:pt x="142" y="260"/>
                  </a:cubicBezTo>
                  <a:cubicBezTo>
                    <a:pt x="143" y="238"/>
                    <a:pt x="144" y="209"/>
                    <a:pt x="137" y="201"/>
                  </a:cubicBezTo>
                  <a:cubicBezTo>
                    <a:pt x="137" y="201"/>
                    <a:pt x="137" y="201"/>
                    <a:pt x="135" y="201"/>
                  </a:cubicBezTo>
                  <a:cubicBezTo>
                    <a:pt x="135" y="201"/>
                    <a:pt x="132" y="202"/>
                    <a:pt x="130" y="208"/>
                  </a:cubicBezTo>
                  <a:cubicBezTo>
                    <a:pt x="122" y="227"/>
                    <a:pt x="122" y="271"/>
                    <a:pt x="141" y="308"/>
                  </a:cubicBezTo>
                  <a:cubicBezTo>
                    <a:pt x="141" y="309"/>
                    <a:pt x="142" y="309"/>
                    <a:pt x="142" y="30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3" tIns="41147" rIns="82293" bIns="41147" numCol="1" anchor="t" anchorCtr="0" compatLnSpc="1"/>
            <a:lstStyle/>
            <a:p>
              <a:pPr algn="ctr" defTabSz="913765" fontAlgn="base">
                <a:defRPr/>
              </a:pPr>
              <a:endParaRPr lang="en-US" sz="1600">
                <a:solidFill>
                  <a:srgbClr val="50505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矩形 55"/>
          <p:cNvSpPr>
            <a:spLocks noChangeArrowheads="1"/>
          </p:cNvSpPr>
          <p:nvPr/>
        </p:nvSpPr>
        <p:spPr bwMode="auto">
          <a:xfrm>
            <a:off x="1971040" y="1606550"/>
            <a:ext cx="9434830" cy="4979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魂59号-创粗黑" panose="00000500000000000000" charset="-122"/>
                <a:sym typeface="+mn-lt"/>
              </a:rPr>
              <a:t>功能简介：将数据发送至路由器，使所采集的数据在“   云端”可视化   </a:t>
            </a:r>
          </a:p>
        </p:txBody>
      </p:sp>
      <p:sp>
        <p:nvSpPr>
          <p:cNvPr id="21" name="矩形 20"/>
          <p:cNvSpPr/>
          <p:nvPr/>
        </p:nvSpPr>
        <p:spPr>
          <a:xfrm>
            <a:off x="6596138" y="3161030"/>
            <a:ext cx="4349750" cy="250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魂59号-创粗黑" panose="00000500000000000000" charset="-122"/>
                <a:sym typeface="+mn-lt"/>
              </a:rPr>
              <a:t>技术手段：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使用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自研改进版的</a:t>
            </a:r>
            <a:r>
              <a:rPr lang="en-US" altLang="zh-CN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MQTT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传输协议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保证其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更稳定单向数据传输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的同时并支持各模组间的数据互传。除了进行普通的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单个</a:t>
            </a:r>
            <a:r>
              <a:rPr lang="en-US" altLang="zh-CN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MCU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驱动及运算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外，还能进行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数个</a:t>
            </a:r>
            <a:r>
              <a:rPr lang="en-US" altLang="zh-CN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MCU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互联集群运算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，组成为一个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“无形的大脑”，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适应更多多变的环境。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3161030"/>
            <a:ext cx="4029710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4655" y="212915"/>
            <a:ext cx="447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功能演示</a:t>
            </a:r>
            <a:r>
              <a:rPr lang="en-US" altLang="zh-CN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-</a:t>
            </a: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自给智能供配电</a:t>
            </a:r>
          </a:p>
        </p:txBody>
      </p:sp>
      <p:grpSp>
        <p:nvGrpSpPr>
          <p:cNvPr id="50" name="组合 49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51" name="任意多边形 5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平行四边形 5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20725" y="1219835"/>
            <a:ext cx="1239520" cy="1036955"/>
            <a:chOff x="1170669" y="1761805"/>
            <a:chExt cx="3071995" cy="2648270"/>
          </a:xfrm>
        </p:grpSpPr>
        <p:grpSp>
          <p:nvGrpSpPr>
            <p:cNvPr id="3" name="组合 2"/>
            <p:cNvGrpSpPr/>
            <p:nvPr/>
          </p:nvGrpSpPr>
          <p:grpSpPr>
            <a:xfrm>
              <a:off x="1170669" y="1761805"/>
              <a:ext cx="3071995" cy="2648270"/>
              <a:chOff x="1757296" y="1743363"/>
              <a:chExt cx="1314130" cy="1132870"/>
            </a:xfrm>
          </p:grpSpPr>
          <p:sp>
            <p:nvSpPr>
              <p:cNvPr id="4" name="等腰三角形 3"/>
              <p:cNvSpPr/>
              <p:nvPr/>
            </p:nvSpPr>
            <p:spPr>
              <a:xfrm>
                <a:off x="1827749" y="1830214"/>
                <a:ext cx="1173225" cy="1011395"/>
              </a:xfrm>
              <a:prstGeom prst="triangle">
                <a:avLst/>
              </a:prstGeom>
              <a:noFill/>
              <a:ln w="25400">
                <a:solidFill>
                  <a:srgbClr val="00B0F0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任意多边形 47"/>
              <p:cNvSpPr/>
              <p:nvPr/>
            </p:nvSpPr>
            <p:spPr>
              <a:xfrm>
                <a:off x="2255204" y="1743363"/>
                <a:ext cx="318313" cy="274407"/>
              </a:xfrm>
              <a:custGeom>
                <a:avLst/>
                <a:gdLst>
                  <a:gd name="connsiteX0" fmla="*/ 103823 w 207646"/>
                  <a:gd name="connsiteY0" fmla="*/ 0 h 179005"/>
                  <a:gd name="connsiteX1" fmla="*/ 207646 w 207646"/>
                  <a:gd name="connsiteY1" fmla="*/ 179005 h 179005"/>
                  <a:gd name="connsiteX2" fmla="*/ 0 w 207646"/>
                  <a:gd name="connsiteY2" fmla="*/ 179005 h 179005"/>
                  <a:gd name="connsiteX3" fmla="*/ 103823 w 207646"/>
                  <a:gd name="connsiteY3" fmla="*/ 0 h 179005"/>
                  <a:gd name="connsiteX0-1" fmla="*/ 0 w 207646"/>
                  <a:gd name="connsiteY0-2" fmla="*/ 179005 h 270445"/>
                  <a:gd name="connsiteX1-3" fmla="*/ 103823 w 207646"/>
                  <a:gd name="connsiteY1-4" fmla="*/ 0 h 270445"/>
                  <a:gd name="connsiteX2-5" fmla="*/ 207646 w 207646"/>
                  <a:gd name="connsiteY2-6" fmla="*/ 179005 h 270445"/>
                  <a:gd name="connsiteX3-7" fmla="*/ 91440 w 207646"/>
                  <a:gd name="connsiteY3-8" fmla="*/ 270445 h 270445"/>
                  <a:gd name="connsiteX0-9" fmla="*/ 0 w 207646"/>
                  <a:gd name="connsiteY0-10" fmla="*/ 179005 h 179005"/>
                  <a:gd name="connsiteX1-11" fmla="*/ 103823 w 207646"/>
                  <a:gd name="connsiteY1-12" fmla="*/ 0 h 179005"/>
                  <a:gd name="connsiteX2-13" fmla="*/ 207646 w 207646"/>
                  <a:gd name="connsiteY2-14" fmla="*/ 179005 h 17900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207646" h="179005">
                    <a:moveTo>
                      <a:pt x="0" y="179005"/>
                    </a:moveTo>
                    <a:lnTo>
                      <a:pt x="103823" y="0"/>
                    </a:lnTo>
                    <a:lnTo>
                      <a:pt x="207646" y="179005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8" name="任意多边形 48"/>
              <p:cNvSpPr/>
              <p:nvPr/>
            </p:nvSpPr>
            <p:spPr>
              <a:xfrm>
                <a:off x="1757296" y="2689436"/>
                <a:ext cx="240923" cy="186797"/>
              </a:xfrm>
              <a:custGeom>
                <a:avLst/>
                <a:gdLst>
                  <a:gd name="connsiteX0" fmla="*/ 70676 w 157162"/>
                  <a:gd name="connsiteY0" fmla="*/ 0 h 121854"/>
                  <a:gd name="connsiteX1" fmla="*/ 157162 w 157162"/>
                  <a:gd name="connsiteY1" fmla="*/ 0 h 121854"/>
                  <a:gd name="connsiteX2" fmla="*/ 157162 w 157162"/>
                  <a:gd name="connsiteY2" fmla="*/ 121854 h 121854"/>
                  <a:gd name="connsiteX3" fmla="*/ 0 w 157162"/>
                  <a:gd name="connsiteY3" fmla="*/ 121854 h 121854"/>
                  <a:gd name="connsiteX4" fmla="*/ 70676 w 157162"/>
                  <a:gd name="connsiteY4" fmla="*/ 0 h 121854"/>
                  <a:gd name="connsiteX0-1" fmla="*/ 157162 w 248602"/>
                  <a:gd name="connsiteY0-2" fmla="*/ 0 h 121854"/>
                  <a:gd name="connsiteX1-3" fmla="*/ 157162 w 248602"/>
                  <a:gd name="connsiteY1-4" fmla="*/ 121854 h 121854"/>
                  <a:gd name="connsiteX2-5" fmla="*/ 0 w 248602"/>
                  <a:gd name="connsiteY2-6" fmla="*/ 121854 h 121854"/>
                  <a:gd name="connsiteX3-7" fmla="*/ 70676 w 248602"/>
                  <a:gd name="connsiteY3-8" fmla="*/ 0 h 121854"/>
                  <a:gd name="connsiteX4-9" fmla="*/ 248602 w 248602"/>
                  <a:gd name="connsiteY4-10" fmla="*/ 91440 h 121854"/>
                  <a:gd name="connsiteX0-11" fmla="*/ 157162 w 157162"/>
                  <a:gd name="connsiteY0-12" fmla="*/ 0 h 121854"/>
                  <a:gd name="connsiteX1-13" fmla="*/ 157162 w 157162"/>
                  <a:gd name="connsiteY1-14" fmla="*/ 121854 h 121854"/>
                  <a:gd name="connsiteX2-15" fmla="*/ 0 w 157162"/>
                  <a:gd name="connsiteY2-16" fmla="*/ 121854 h 121854"/>
                  <a:gd name="connsiteX3-17" fmla="*/ 70676 w 157162"/>
                  <a:gd name="connsiteY3-18" fmla="*/ 0 h 121854"/>
                  <a:gd name="connsiteX0-19" fmla="*/ 157162 w 157162"/>
                  <a:gd name="connsiteY0-20" fmla="*/ 121854 h 121854"/>
                  <a:gd name="connsiteX1-21" fmla="*/ 0 w 157162"/>
                  <a:gd name="connsiteY1-22" fmla="*/ 121854 h 121854"/>
                  <a:gd name="connsiteX2-23" fmla="*/ 70676 w 157162"/>
                  <a:gd name="connsiteY2-24" fmla="*/ 0 h 1218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57162" h="121854">
                    <a:moveTo>
                      <a:pt x="157162" y="121854"/>
                    </a:moveTo>
                    <a:lnTo>
                      <a:pt x="0" y="121854"/>
                    </a:lnTo>
                    <a:lnTo>
                      <a:pt x="70676" y="0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9" name="任意多边形 49"/>
              <p:cNvSpPr/>
              <p:nvPr/>
            </p:nvSpPr>
            <p:spPr>
              <a:xfrm>
                <a:off x="2830509" y="2689436"/>
                <a:ext cx="240917" cy="186797"/>
              </a:xfrm>
              <a:custGeom>
                <a:avLst/>
                <a:gdLst>
                  <a:gd name="connsiteX0" fmla="*/ 0 w 157158"/>
                  <a:gd name="connsiteY0" fmla="*/ 0 h 121854"/>
                  <a:gd name="connsiteX1" fmla="*/ 86483 w 157158"/>
                  <a:gd name="connsiteY1" fmla="*/ 0 h 121854"/>
                  <a:gd name="connsiteX2" fmla="*/ 157158 w 157158"/>
                  <a:gd name="connsiteY2" fmla="*/ 121854 h 121854"/>
                  <a:gd name="connsiteX3" fmla="*/ 0 w 157158"/>
                  <a:gd name="connsiteY3" fmla="*/ 121854 h 121854"/>
                  <a:gd name="connsiteX4" fmla="*/ 0 w 157158"/>
                  <a:gd name="connsiteY4" fmla="*/ 0 h 121854"/>
                  <a:gd name="connsiteX0-1" fmla="*/ 0 w 157158"/>
                  <a:gd name="connsiteY0-2" fmla="*/ 0 h 121854"/>
                  <a:gd name="connsiteX1-3" fmla="*/ 86483 w 157158"/>
                  <a:gd name="connsiteY1-4" fmla="*/ 0 h 121854"/>
                  <a:gd name="connsiteX2-5" fmla="*/ 157158 w 157158"/>
                  <a:gd name="connsiteY2-6" fmla="*/ 121854 h 121854"/>
                  <a:gd name="connsiteX3-7" fmla="*/ 0 w 157158"/>
                  <a:gd name="connsiteY3-8" fmla="*/ 121854 h 121854"/>
                  <a:gd name="connsiteX4-9" fmla="*/ 91440 w 157158"/>
                  <a:gd name="connsiteY4-10" fmla="*/ 91440 h 121854"/>
                  <a:gd name="connsiteX0-11" fmla="*/ 0 w 157158"/>
                  <a:gd name="connsiteY0-12" fmla="*/ 0 h 121854"/>
                  <a:gd name="connsiteX1-13" fmla="*/ 86483 w 157158"/>
                  <a:gd name="connsiteY1-14" fmla="*/ 0 h 121854"/>
                  <a:gd name="connsiteX2-15" fmla="*/ 157158 w 157158"/>
                  <a:gd name="connsiteY2-16" fmla="*/ 121854 h 121854"/>
                  <a:gd name="connsiteX3-17" fmla="*/ 0 w 157158"/>
                  <a:gd name="connsiteY3-18" fmla="*/ 121854 h 121854"/>
                  <a:gd name="connsiteX0-19" fmla="*/ 86483 w 157158"/>
                  <a:gd name="connsiteY0-20" fmla="*/ 0 h 121854"/>
                  <a:gd name="connsiteX1-21" fmla="*/ 157158 w 157158"/>
                  <a:gd name="connsiteY1-22" fmla="*/ 121854 h 121854"/>
                  <a:gd name="connsiteX2-23" fmla="*/ 0 w 157158"/>
                  <a:gd name="connsiteY2-24" fmla="*/ 121854 h 12185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157158" h="121854">
                    <a:moveTo>
                      <a:pt x="86483" y="0"/>
                    </a:moveTo>
                    <a:lnTo>
                      <a:pt x="157158" y="121854"/>
                    </a:lnTo>
                    <a:lnTo>
                      <a:pt x="0" y="121854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>
                <a:off x="1954416" y="1979857"/>
                <a:ext cx="919889" cy="793005"/>
              </a:xfrm>
              <a:prstGeom prst="triangle">
                <a:avLst/>
              </a:prstGeom>
              <a:noFill/>
              <a:ln>
                <a:solidFill>
                  <a:srgbClr val="00B0F0">
                    <a:alpha val="75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5" name="Freeform 164"/>
            <p:cNvSpPr>
              <a:spLocks noEditPoints="1"/>
            </p:cNvSpPr>
            <p:nvPr/>
          </p:nvSpPr>
          <p:spPr bwMode="black">
            <a:xfrm>
              <a:off x="2317191" y="2916137"/>
              <a:ext cx="808827" cy="1121362"/>
            </a:xfrm>
            <a:custGeom>
              <a:avLst/>
              <a:gdLst>
                <a:gd name="T0" fmla="*/ 221 w 288"/>
                <a:gd name="T1" fmla="*/ 373 h 399"/>
                <a:gd name="T2" fmla="*/ 194 w 288"/>
                <a:gd name="T3" fmla="*/ 350 h 399"/>
                <a:gd name="T4" fmla="*/ 137 w 288"/>
                <a:gd name="T5" fmla="*/ 150 h 399"/>
                <a:gd name="T6" fmla="*/ 165 w 288"/>
                <a:gd name="T7" fmla="*/ 398 h 399"/>
                <a:gd name="T8" fmla="*/ 94 w 288"/>
                <a:gd name="T9" fmla="*/ 325 h 399"/>
                <a:gd name="T10" fmla="*/ 192 w 288"/>
                <a:gd name="T11" fmla="*/ 269 h 399"/>
                <a:gd name="T12" fmla="*/ 223 w 288"/>
                <a:gd name="T13" fmla="*/ 371 h 399"/>
                <a:gd name="T14" fmla="*/ 135 w 288"/>
                <a:gd name="T15" fmla="*/ 170 h 399"/>
                <a:gd name="T16" fmla="*/ 179 w 288"/>
                <a:gd name="T17" fmla="*/ 395 h 399"/>
                <a:gd name="T18" fmla="*/ 135 w 288"/>
                <a:gd name="T19" fmla="*/ 324 h 399"/>
                <a:gd name="T20" fmla="*/ 154 w 288"/>
                <a:gd name="T21" fmla="*/ 308 h 399"/>
                <a:gd name="T22" fmla="*/ 208 w 288"/>
                <a:gd name="T23" fmla="*/ 382 h 399"/>
                <a:gd name="T24" fmla="*/ 85 w 288"/>
                <a:gd name="T25" fmla="*/ 380 h 399"/>
                <a:gd name="T26" fmla="*/ 143 w 288"/>
                <a:gd name="T27" fmla="*/ 82 h 399"/>
                <a:gd name="T28" fmla="*/ 228 w 288"/>
                <a:gd name="T29" fmla="*/ 288 h 399"/>
                <a:gd name="T30" fmla="*/ 253 w 288"/>
                <a:gd name="T31" fmla="*/ 340 h 399"/>
                <a:gd name="T32" fmla="*/ 247 w 288"/>
                <a:gd name="T33" fmla="*/ 233 h 399"/>
                <a:gd name="T34" fmla="*/ 20 w 288"/>
                <a:gd name="T35" fmla="*/ 263 h 399"/>
                <a:gd name="T36" fmla="*/ 85 w 288"/>
                <a:gd name="T37" fmla="*/ 380 h 399"/>
                <a:gd name="T38" fmla="*/ 219 w 288"/>
                <a:gd name="T39" fmla="*/ 242 h 399"/>
                <a:gd name="T40" fmla="*/ 56 w 288"/>
                <a:gd name="T41" fmla="*/ 305 h 399"/>
                <a:gd name="T42" fmla="*/ 129 w 288"/>
                <a:gd name="T43" fmla="*/ 397 h 399"/>
                <a:gd name="T44" fmla="*/ 137 w 288"/>
                <a:gd name="T45" fmla="*/ 115 h 399"/>
                <a:gd name="T46" fmla="*/ 210 w 288"/>
                <a:gd name="T47" fmla="*/ 334 h 399"/>
                <a:gd name="T48" fmla="*/ 239 w 288"/>
                <a:gd name="T49" fmla="*/ 357 h 399"/>
                <a:gd name="T50" fmla="*/ 0 w 288"/>
                <a:gd name="T51" fmla="*/ 202 h 399"/>
                <a:gd name="T52" fmla="*/ 144 w 288"/>
                <a:gd name="T53" fmla="*/ 51 h 399"/>
                <a:gd name="T54" fmla="*/ 252 w 288"/>
                <a:gd name="T55" fmla="*/ 298 h 399"/>
                <a:gd name="T56" fmla="*/ 266 w 288"/>
                <a:gd name="T57" fmla="*/ 320 h 399"/>
                <a:gd name="T58" fmla="*/ 277 w 288"/>
                <a:gd name="T59" fmla="*/ 221 h 399"/>
                <a:gd name="T60" fmla="*/ 3 w 288"/>
                <a:gd name="T61" fmla="*/ 162 h 399"/>
                <a:gd name="T62" fmla="*/ 0 w 288"/>
                <a:gd name="T63" fmla="*/ 202 h 399"/>
                <a:gd name="T64" fmla="*/ 145 w 288"/>
                <a:gd name="T65" fmla="*/ 0 h 399"/>
                <a:gd name="T66" fmla="*/ 144 w 288"/>
                <a:gd name="T67" fmla="*/ 18 h 399"/>
                <a:gd name="T68" fmla="*/ 142 w 288"/>
                <a:gd name="T69" fmla="*/ 308 h 399"/>
                <a:gd name="T70" fmla="*/ 137 w 288"/>
                <a:gd name="T71" fmla="*/ 201 h 399"/>
                <a:gd name="T72" fmla="*/ 130 w 288"/>
                <a:gd name="T73" fmla="*/ 208 h 399"/>
                <a:gd name="T74" fmla="*/ 142 w 288"/>
                <a:gd name="T75" fmla="*/ 3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8" h="399">
                  <a:moveTo>
                    <a:pt x="223" y="371"/>
                  </a:moveTo>
                  <a:cubicBezTo>
                    <a:pt x="221" y="373"/>
                    <a:pt x="221" y="373"/>
                    <a:pt x="221" y="373"/>
                  </a:cubicBezTo>
                  <a:cubicBezTo>
                    <a:pt x="220" y="374"/>
                    <a:pt x="218" y="375"/>
                    <a:pt x="217" y="376"/>
                  </a:cubicBezTo>
                  <a:cubicBezTo>
                    <a:pt x="215" y="374"/>
                    <a:pt x="205" y="366"/>
                    <a:pt x="194" y="350"/>
                  </a:cubicBezTo>
                  <a:cubicBezTo>
                    <a:pt x="181" y="332"/>
                    <a:pt x="177" y="299"/>
                    <a:pt x="180" y="268"/>
                  </a:cubicBezTo>
                  <a:cubicBezTo>
                    <a:pt x="186" y="212"/>
                    <a:pt x="180" y="148"/>
                    <a:pt x="137" y="150"/>
                  </a:cubicBezTo>
                  <a:cubicBezTo>
                    <a:pt x="90" y="152"/>
                    <a:pt x="69" y="245"/>
                    <a:pt x="106" y="319"/>
                  </a:cubicBezTo>
                  <a:cubicBezTo>
                    <a:pt x="125" y="357"/>
                    <a:pt x="150" y="384"/>
                    <a:pt x="165" y="398"/>
                  </a:cubicBezTo>
                  <a:cubicBezTo>
                    <a:pt x="161" y="398"/>
                    <a:pt x="157" y="399"/>
                    <a:pt x="153" y="399"/>
                  </a:cubicBezTo>
                  <a:cubicBezTo>
                    <a:pt x="137" y="384"/>
                    <a:pt x="115" y="364"/>
                    <a:pt x="94" y="325"/>
                  </a:cubicBezTo>
                  <a:cubicBezTo>
                    <a:pt x="46" y="236"/>
                    <a:pt x="82" y="134"/>
                    <a:pt x="137" y="134"/>
                  </a:cubicBezTo>
                  <a:cubicBezTo>
                    <a:pt x="195" y="134"/>
                    <a:pt x="201" y="201"/>
                    <a:pt x="192" y="269"/>
                  </a:cubicBezTo>
                  <a:cubicBezTo>
                    <a:pt x="188" y="301"/>
                    <a:pt x="191" y="329"/>
                    <a:pt x="202" y="346"/>
                  </a:cubicBezTo>
                  <a:cubicBezTo>
                    <a:pt x="213" y="363"/>
                    <a:pt x="224" y="370"/>
                    <a:pt x="223" y="371"/>
                  </a:cubicBezTo>
                  <a:close/>
                  <a:moveTo>
                    <a:pt x="166" y="306"/>
                  </a:moveTo>
                  <a:cubicBezTo>
                    <a:pt x="163" y="275"/>
                    <a:pt x="185" y="172"/>
                    <a:pt x="135" y="170"/>
                  </a:cubicBezTo>
                  <a:cubicBezTo>
                    <a:pt x="104" y="169"/>
                    <a:pt x="77" y="248"/>
                    <a:pt x="125" y="329"/>
                  </a:cubicBezTo>
                  <a:cubicBezTo>
                    <a:pt x="143" y="361"/>
                    <a:pt x="166" y="383"/>
                    <a:pt x="179" y="395"/>
                  </a:cubicBezTo>
                  <a:cubicBezTo>
                    <a:pt x="182" y="394"/>
                    <a:pt x="185" y="393"/>
                    <a:pt x="188" y="392"/>
                  </a:cubicBezTo>
                  <a:cubicBezTo>
                    <a:pt x="177" y="381"/>
                    <a:pt x="153" y="358"/>
                    <a:pt x="135" y="324"/>
                  </a:cubicBezTo>
                  <a:cubicBezTo>
                    <a:pt x="101" y="266"/>
                    <a:pt x="110" y="186"/>
                    <a:pt x="135" y="186"/>
                  </a:cubicBezTo>
                  <a:cubicBezTo>
                    <a:pt x="168" y="186"/>
                    <a:pt x="149" y="268"/>
                    <a:pt x="154" y="308"/>
                  </a:cubicBezTo>
                  <a:cubicBezTo>
                    <a:pt x="160" y="352"/>
                    <a:pt x="187" y="377"/>
                    <a:pt x="200" y="386"/>
                  </a:cubicBezTo>
                  <a:cubicBezTo>
                    <a:pt x="203" y="385"/>
                    <a:pt x="205" y="384"/>
                    <a:pt x="208" y="382"/>
                  </a:cubicBezTo>
                  <a:cubicBezTo>
                    <a:pt x="199" y="375"/>
                    <a:pt x="170" y="350"/>
                    <a:pt x="166" y="306"/>
                  </a:cubicBezTo>
                  <a:close/>
                  <a:moveTo>
                    <a:pt x="85" y="380"/>
                  </a:moveTo>
                  <a:cubicBezTo>
                    <a:pt x="65" y="357"/>
                    <a:pt x="36" y="313"/>
                    <a:pt x="31" y="261"/>
                  </a:cubicBezTo>
                  <a:cubicBezTo>
                    <a:pt x="25" y="164"/>
                    <a:pt x="66" y="82"/>
                    <a:pt x="143" y="82"/>
                  </a:cubicBezTo>
                  <a:cubicBezTo>
                    <a:pt x="213" y="82"/>
                    <a:pt x="241" y="157"/>
                    <a:pt x="235" y="231"/>
                  </a:cubicBezTo>
                  <a:cubicBezTo>
                    <a:pt x="234" y="251"/>
                    <a:pt x="228" y="269"/>
                    <a:pt x="228" y="288"/>
                  </a:cubicBezTo>
                  <a:cubicBezTo>
                    <a:pt x="227" y="320"/>
                    <a:pt x="236" y="334"/>
                    <a:pt x="248" y="347"/>
                  </a:cubicBezTo>
                  <a:cubicBezTo>
                    <a:pt x="250" y="345"/>
                    <a:pt x="251" y="343"/>
                    <a:pt x="253" y="340"/>
                  </a:cubicBezTo>
                  <a:cubicBezTo>
                    <a:pt x="246" y="330"/>
                    <a:pt x="237" y="313"/>
                    <a:pt x="238" y="289"/>
                  </a:cubicBezTo>
                  <a:cubicBezTo>
                    <a:pt x="239" y="273"/>
                    <a:pt x="243" y="254"/>
                    <a:pt x="247" y="233"/>
                  </a:cubicBezTo>
                  <a:cubicBezTo>
                    <a:pt x="257" y="169"/>
                    <a:pt x="233" y="66"/>
                    <a:pt x="143" y="65"/>
                  </a:cubicBezTo>
                  <a:cubicBezTo>
                    <a:pt x="77" y="64"/>
                    <a:pt x="7" y="129"/>
                    <a:pt x="20" y="263"/>
                  </a:cubicBezTo>
                  <a:cubicBezTo>
                    <a:pt x="24" y="299"/>
                    <a:pt x="39" y="330"/>
                    <a:pt x="54" y="354"/>
                  </a:cubicBezTo>
                  <a:cubicBezTo>
                    <a:pt x="64" y="365"/>
                    <a:pt x="74" y="373"/>
                    <a:pt x="85" y="380"/>
                  </a:cubicBezTo>
                  <a:close/>
                  <a:moveTo>
                    <a:pt x="219" y="331"/>
                  </a:moveTo>
                  <a:cubicBezTo>
                    <a:pt x="211" y="309"/>
                    <a:pt x="212" y="277"/>
                    <a:pt x="219" y="242"/>
                  </a:cubicBezTo>
                  <a:cubicBezTo>
                    <a:pt x="228" y="183"/>
                    <a:pt x="216" y="99"/>
                    <a:pt x="137" y="99"/>
                  </a:cubicBezTo>
                  <a:cubicBezTo>
                    <a:pt x="73" y="99"/>
                    <a:pt x="16" y="198"/>
                    <a:pt x="56" y="305"/>
                  </a:cubicBezTo>
                  <a:cubicBezTo>
                    <a:pt x="72" y="346"/>
                    <a:pt x="96" y="376"/>
                    <a:pt x="113" y="393"/>
                  </a:cubicBezTo>
                  <a:cubicBezTo>
                    <a:pt x="118" y="395"/>
                    <a:pt x="123" y="396"/>
                    <a:pt x="129" y="397"/>
                  </a:cubicBezTo>
                  <a:cubicBezTo>
                    <a:pt x="113" y="382"/>
                    <a:pt x="84" y="348"/>
                    <a:pt x="67" y="300"/>
                  </a:cubicBezTo>
                  <a:cubicBezTo>
                    <a:pt x="37" y="213"/>
                    <a:pt x="79" y="116"/>
                    <a:pt x="137" y="115"/>
                  </a:cubicBezTo>
                  <a:cubicBezTo>
                    <a:pt x="189" y="114"/>
                    <a:pt x="216" y="168"/>
                    <a:pt x="208" y="239"/>
                  </a:cubicBezTo>
                  <a:cubicBezTo>
                    <a:pt x="201" y="274"/>
                    <a:pt x="200" y="310"/>
                    <a:pt x="210" y="334"/>
                  </a:cubicBezTo>
                  <a:cubicBezTo>
                    <a:pt x="217" y="351"/>
                    <a:pt x="228" y="359"/>
                    <a:pt x="233" y="363"/>
                  </a:cubicBezTo>
                  <a:cubicBezTo>
                    <a:pt x="235" y="361"/>
                    <a:pt x="237" y="359"/>
                    <a:pt x="239" y="357"/>
                  </a:cubicBezTo>
                  <a:cubicBezTo>
                    <a:pt x="235" y="354"/>
                    <a:pt x="225" y="347"/>
                    <a:pt x="219" y="331"/>
                  </a:cubicBezTo>
                  <a:close/>
                  <a:moveTo>
                    <a:pt x="0" y="202"/>
                  </a:moveTo>
                  <a:cubicBezTo>
                    <a:pt x="0" y="217"/>
                    <a:pt x="1" y="231"/>
                    <a:pt x="4" y="245"/>
                  </a:cubicBezTo>
                  <a:cubicBezTo>
                    <a:pt x="6" y="146"/>
                    <a:pt x="40" y="49"/>
                    <a:pt x="144" y="51"/>
                  </a:cubicBezTo>
                  <a:cubicBezTo>
                    <a:pt x="230" y="51"/>
                    <a:pt x="271" y="143"/>
                    <a:pt x="262" y="219"/>
                  </a:cubicBezTo>
                  <a:cubicBezTo>
                    <a:pt x="259" y="248"/>
                    <a:pt x="252" y="276"/>
                    <a:pt x="252" y="298"/>
                  </a:cubicBezTo>
                  <a:cubicBezTo>
                    <a:pt x="252" y="315"/>
                    <a:pt x="258" y="326"/>
                    <a:pt x="260" y="330"/>
                  </a:cubicBezTo>
                  <a:cubicBezTo>
                    <a:pt x="262" y="327"/>
                    <a:pt x="264" y="323"/>
                    <a:pt x="266" y="320"/>
                  </a:cubicBezTo>
                  <a:cubicBezTo>
                    <a:pt x="263" y="314"/>
                    <a:pt x="261" y="308"/>
                    <a:pt x="262" y="298"/>
                  </a:cubicBezTo>
                  <a:cubicBezTo>
                    <a:pt x="262" y="279"/>
                    <a:pt x="272" y="252"/>
                    <a:pt x="277" y="221"/>
                  </a:cubicBezTo>
                  <a:cubicBezTo>
                    <a:pt x="288" y="144"/>
                    <a:pt x="247" y="31"/>
                    <a:pt x="144" y="31"/>
                  </a:cubicBezTo>
                  <a:cubicBezTo>
                    <a:pt x="62" y="32"/>
                    <a:pt x="18" y="92"/>
                    <a:pt x="3" y="162"/>
                  </a:cubicBezTo>
                  <a:cubicBezTo>
                    <a:pt x="1" y="175"/>
                    <a:pt x="0" y="188"/>
                    <a:pt x="0" y="201"/>
                  </a:cubicBezTo>
                  <a:cubicBezTo>
                    <a:pt x="0" y="201"/>
                    <a:pt x="0" y="202"/>
                    <a:pt x="0" y="202"/>
                  </a:cubicBezTo>
                  <a:close/>
                  <a:moveTo>
                    <a:pt x="262" y="75"/>
                  </a:moveTo>
                  <a:cubicBezTo>
                    <a:pt x="244" y="44"/>
                    <a:pt x="206" y="0"/>
                    <a:pt x="145" y="0"/>
                  </a:cubicBezTo>
                  <a:cubicBezTo>
                    <a:pt x="108" y="0"/>
                    <a:pt x="80" y="18"/>
                    <a:pt x="58" y="40"/>
                  </a:cubicBezTo>
                  <a:cubicBezTo>
                    <a:pt x="60" y="39"/>
                    <a:pt x="91" y="18"/>
                    <a:pt x="144" y="18"/>
                  </a:cubicBezTo>
                  <a:cubicBezTo>
                    <a:pt x="220" y="18"/>
                    <a:pt x="262" y="75"/>
                    <a:pt x="262" y="75"/>
                  </a:cubicBezTo>
                  <a:close/>
                  <a:moveTo>
                    <a:pt x="142" y="308"/>
                  </a:moveTo>
                  <a:cubicBezTo>
                    <a:pt x="140" y="294"/>
                    <a:pt x="141" y="277"/>
                    <a:pt x="142" y="260"/>
                  </a:cubicBezTo>
                  <a:cubicBezTo>
                    <a:pt x="143" y="238"/>
                    <a:pt x="144" y="209"/>
                    <a:pt x="137" y="201"/>
                  </a:cubicBezTo>
                  <a:cubicBezTo>
                    <a:pt x="137" y="201"/>
                    <a:pt x="137" y="201"/>
                    <a:pt x="135" y="201"/>
                  </a:cubicBezTo>
                  <a:cubicBezTo>
                    <a:pt x="135" y="201"/>
                    <a:pt x="132" y="202"/>
                    <a:pt x="130" y="208"/>
                  </a:cubicBezTo>
                  <a:cubicBezTo>
                    <a:pt x="122" y="227"/>
                    <a:pt x="122" y="271"/>
                    <a:pt x="141" y="308"/>
                  </a:cubicBezTo>
                  <a:cubicBezTo>
                    <a:pt x="141" y="309"/>
                    <a:pt x="142" y="309"/>
                    <a:pt x="142" y="30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27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2293" tIns="41147" rIns="82293" bIns="41147" numCol="1" anchor="t" anchorCtr="0" compatLnSpc="1"/>
            <a:lstStyle/>
            <a:p>
              <a:pPr algn="ctr" defTabSz="913765" fontAlgn="base">
                <a:defRPr/>
              </a:pPr>
              <a:endParaRPr lang="en-US" sz="1600">
                <a:solidFill>
                  <a:srgbClr val="50505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9" name="矩形 55"/>
          <p:cNvSpPr>
            <a:spLocks noChangeArrowheads="1"/>
          </p:cNvSpPr>
          <p:nvPr/>
        </p:nvSpPr>
        <p:spPr bwMode="auto">
          <a:xfrm>
            <a:off x="2100580" y="1569085"/>
            <a:ext cx="8128635" cy="4979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魂59号-创粗黑" panose="00000500000000000000" charset="-122"/>
                <a:sym typeface="+mn-lt"/>
              </a:rPr>
              <a:t>功能简介：可拆卸式光伏板利用太阳能转换进行不间断供电</a:t>
            </a:r>
          </a:p>
        </p:txBody>
      </p:sp>
      <p:sp>
        <p:nvSpPr>
          <p:cNvPr id="22" name="矩形 21"/>
          <p:cNvSpPr/>
          <p:nvPr/>
        </p:nvSpPr>
        <p:spPr>
          <a:xfrm>
            <a:off x="6209030" y="2676525"/>
            <a:ext cx="4801235" cy="316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n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字魂59号-创粗黑" panose="00000500000000000000" charset="-122"/>
                <a:sym typeface="+mn-lt"/>
              </a:rPr>
              <a:t>技术手段：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主要使用</a:t>
            </a:r>
            <a:r>
              <a:rPr lang="zh-CN" altLang="en-US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自研电源管理算法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，可以任意调光照条件下进行功耗管理——在高照度时可作为全对象无间断传输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运算基站，低照度时可用作无线信号发送仪。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       光伏板使用了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自研高功率电源级板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，进行恒压电源供应，同时配合</a:t>
            </a:r>
            <a:r>
              <a:rPr lang="zh-CN" altLang="en-US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大容量低温三元锂电池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以实现模组的不间断工作。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      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3145790"/>
            <a:ext cx="3848735" cy="2252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接连接符 31"/>
          <p:cNvCxnSpPr/>
          <p:nvPr/>
        </p:nvCxnSpPr>
        <p:spPr>
          <a:xfrm>
            <a:off x="0" y="935079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64655" y="212915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b="1" spc="300" dirty="0"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3500000" scaled="1"/>
                  <a:tileRect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rPr>
              <a:t>更多模组</a:t>
            </a:r>
          </a:p>
        </p:txBody>
      </p:sp>
      <p:grpSp>
        <p:nvGrpSpPr>
          <p:cNvPr id="50" name="组合 49"/>
          <p:cNvGrpSpPr/>
          <p:nvPr/>
        </p:nvGrpSpPr>
        <p:grpSpPr>
          <a:xfrm flipH="1">
            <a:off x="0" y="780260"/>
            <a:ext cx="5724000" cy="78378"/>
            <a:chOff x="6911145" y="6507480"/>
            <a:chExt cx="4984946" cy="78378"/>
          </a:xfrm>
        </p:grpSpPr>
        <p:sp>
          <p:nvSpPr>
            <p:cNvPr id="51" name="任意多边形 50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solidFill>
              <a:srgbClr val="61D6F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平行四边形 55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solidFill>
              <a:srgbClr val="61D6FE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9" name="矩形 55"/>
          <p:cNvSpPr>
            <a:spLocks noChangeArrowheads="1"/>
          </p:cNvSpPr>
          <p:nvPr/>
        </p:nvSpPr>
        <p:spPr bwMode="auto">
          <a:xfrm>
            <a:off x="641757" y="1835626"/>
            <a:ext cx="7069370" cy="32003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水体质量检测模组：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对水体的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PH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值、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TDS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含量、温度、含氧量检测。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卫星定位模组：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基于自研的集群式运算算法，多个点位的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位置数据共享后组成“网”。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红外防盗模组</a:t>
            </a:r>
            <a:endParaRPr lang="en-US" altLang="zh-CN" sz="2000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基于红外信号收发技术，经多个模组互传后组成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“无线”防盗网。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……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F07FD0-B558-4CAB-8DCF-573551B86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13" y="1683877"/>
            <a:ext cx="5562056" cy="38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119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高端科技风创新发展公司简介企业宣传PPT模板"/>
  <p:tag name="ISPRING_SCORM_RATE_SLIDES" val="0"/>
  <p:tag name="ISPRING_SCORM_PASSING_SCORE" val="0.000000"/>
  <p:tag name="ISPRING_ULTRA_SCORM_COURSE_ID" val="E6AA6445-A224-4F16-A27D-420860F872C7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"/>
  <p:tag name="ISPRING_FIRST_PUBLISH" val="1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2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ECORATE_SHAPE_ID" val="23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ID" val="636440342935487115"/>
  <p:tag name="SCENEID" val="Unkown"/>
  <p:tag name="SCENELINKIDS" val="2|3"/>
  <p:tag name="ANIMSTRING" val="06845e1e48f104eaaa8e41c400262d67"/>
  <p:tag name="SCENESHAPETYPE" val="SceneShape"/>
  <p:tag name="SCENESHAPESUBTYPE" val="SceneSimpleShape"/>
  <p:tag name="SCENECOLOR-TEXT" val="Color_Theme"/>
  <p:tag name="SCENECOLOR-TEXT-VALUE" val="2"/>
  <p:tag name="KSO_WM_UNIT_HIGHLIGHT" val="0"/>
  <p:tag name="KSO_WM_UNIT_COMPATIBLE" val="0"/>
  <p:tag name="KSO_WM_UNIT_DIAGRAM_ISNUMVISUAL" val="0"/>
  <p:tag name="KSO_WM_UNIT_DIAGRAM_ISREFERUNIT" val="0"/>
  <p:tag name="KSO_WM_UNIT_SUBTYPE" val="f"/>
  <p:tag name="KSO_WM_UNIT_ID" val="mixed20200373_1*i*2"/>
  <p:tag name="KSO_WM_TEMPLATE_CATEGORY" val="mixed"/>
  <p:tag name="KSO_WM_TEMPLATE_INDEX" val="20200373"/>
  <p:tag name="KSO_WM_UNIT_LAYERLEVEL" val="1"/>
  <p:tag name="KSO_WM_TAG_VERSION" val="1.0"/>
  <p:tag name="KSO_WM_BEAUTIFY_FLAG" val="#wm#"/>
  <p:tag name="KSO_WM_UNIT_TYPE" val="i"/>
  <p:tag name="KSO_WM_UNIT_INDEX" val="2"/>
  <p:tag name="PA" val="v5.2.3"/>
  <p:tag name="KSO_WM_DECORATE_TAGETSHAPES_IDS" val="13"/>
</p:tagLst>
</file>

<file path=ppt/theme/theme1.xml><?xml version="1.0" encoding="utf-8"?>
<a:theme xmlns:a="http://schemas.openxmlformats.org/drawingml/2006/main" name="Office 主题">
  <a:themeElements>
    <a:clrScheme name="自定义 14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1285BE"/>
      </a:accent1>
      <a:accent2>
        <a:srgbClr val="0080B4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bm1b2j11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1422</Words>
  <Application>Microsoft Office PowerPoint</Application>
  <PresentationFormat>宽屏</PresentationFormat>
  <Paragraphs>249</Paragraphs>
  <Slides>23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等线</vt:lpstr>
      <vt:lpstr>方正正黑简体</vt:lpstr>
      <vt:lpstr>方正正纤黑简体</vt:lpstr>
      <vt:lpstr>经典综艺体简</vt:lpstr>
      <vt:lpstr>宋体</vt:lpstr>
      <vt:lpstr>微软雅黑</vt:lpstr>
      <vt:lpstr>字魂59号-创粗黑</vt:lpstr>
      <vt:lpstr>Arial</vt:lpstr>
      <vt:lpstr>Calibri</vt:lpstr>
      <vt:lpstr>Microsoft Sans Serif</vt:lpstr>
      <vt:lpstr>tahoma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高端科技风创新发展公司简介企业宣传PPT模板</dc:title>
  <dc:creator>EiTin</dc:creator>
  <cp:lastModifiedBy>张展鸿</cp:lastModifiedBy>
  <cp:revision>347</cp:revision>
  <dcterms:created xsi:type="dcterms:W3CDTF">2017-03-10T09:23:00Z</dcterms:created>
  <dcterms:modified xsi:type="dcterms:W3CDTF">2022-05-21T15:50:55Z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  <property fmtid="{D5CDD505-2E9C-101B-9397-08002B2CF9AE}" pid="3" name="ICV">
    <vt:lpwstr>80D4326E24F04DD291CDDFC2333DF71A</vt:lpwstr>
  </property>
</Properties>
</file>